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1" r:id="rId2"/>
    <p:sldId id="359" r:id="rId3"/>
    <p:sldId id="2720" r:id="rId4"/>
    <p:sldId id="2722" r:id="rId5"/>
    <p:sldId id="2721" r:id="rId6"/>
    <p:sldId id="357" r:id="rId7"/>
    <p:sldId id="2723" r:id="rId8"/>
    <p:sldId id="2724" r:id="rId9"/>
    <p:sldId id="2725" r:id="rId10"/>
    <p:sldId id="356" r:id="rId11"/>
    <p:sldId id="457" r:id="rId12"/>
    <p:sldId id="468" r:id="rId13"/>
    <p:sldId id="2727" r:id="rId14"/>
    <p:sldId id="470" r:id="rId15"/>
    <p:sldId id="471" r:id="rId16"/>
    <p:sldId id="2726" r:id="rId17"/>
    <p:sldId id="2693" r:id="rId18"/>
    <p:sldId id="2729" r:id="rId19"/>
    <p:sldId id="2730" r:id="rId20"/>
    <p:sldId id="2718" r:id="rId21"/>
    <p:sldId id="2709" r:id="rId22"/>
    <p:sldId id="1100" r:id="rId23"/>
    <p:sldId id="1093" r:id="rId24"/>
    <p:sldId id="258" r:id="rId25"/>
    <p:sldId id="1090" r:id="rId26"/>
    <p:sldId id="1091" r:id="rId27"/>
    <p:sldId id="1092" r:id="rId28"/>
    <p:sldId id="2728" r:id="rId29"/>
    <p:sldId id="2717" r:id="rId30"/>
    <p:sldId id="371" r:id="rId31"/>
    <p:sldId id="2716" r:id="rId32"/>
    <p:sldId id="278" r:id="rId33"/>
    <p:sldId id="1102" r:id="rId34"/>
    <p:sldId id="1098" r:id="rId35"/>
    <p:sldId id="314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  <a:srgbClr val="990033"/>
    <a:srgbClr val="3399FF"/>
    <a:srgbClr val="0099FF"/>
    <a:srgbClr val="A50021"/>
    <a:srgbClr val="6699FF"/>
    <a:srgbClr val="99CCFF"/>
    <a:srgbClr val="0066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0" autoAdjust="0"/>
    <p:restoredTop sz="89015" autoAdjust="0"/>
  </p:normalViewPr>
  <p:slideViewPr>
    <p:cSldViewPr snapToGrid="0">
      <p:cViewPr varScale="1">
        <p:scale>
          <a:sx n="76" d="100"/>
          <a:sy n="76" d="100"/>
        </p:scale>
        <p:origin x="1123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D63F0-AD7F-4F25-8FA4-1376B9BA597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CBB285-D660-4621-B000-9C78B456EB63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Федеральные государственные образовательные стандарты</a:t>
          </a:r>
        </a:p>
      </dgm:t>
    </dgm:pt>
    <dgm:pt modelId="{25D79E13-2796-4E78-A477-0CE94561C4E6}" type="parTrans" cxnId="{8D91AD67-04A1-40BE-8E0C-DE7B372CEF76}">
      <dgm:prSet/>
      <dgm:spPr/>
      <dgm:t>
        <a:bodyPr/>
        <a:lstStyle/>
        <a:p>
          <a:endParaRPr lang="ru-RU"/>
        </a:p>
      </dgm:t>
    </dgm:pt>
    <dgm:pt modelId="{B8E4C422-414B-4CC9-A2C4-375F9BF04F36}" type="sibTrans" cxnId="{8D91AD67-04A1-40BE-8E0C-DE7B372CEF76}">
      <dgm:prSet/>
      <dgm:spPr/>
      <dgm:t>
        <a:bodyPr/>
        <a:lstStyle/>
        <a:p>
          <a:endParaRPr lang="ru-RU"/>
        </a:p>
      </dgm:t>
    </dgm:pt>
    <dgm:pt modelId="{43C1FF00-17DC-4D7D-918B-169A56E4D768}">
      <dgm:prSet phldrT="[Текст]" custT="1"/>
      <dgm:spPr/>
      <dgm:t>
        <a:bodyPr/>
        <a:lstStyle/>
        <a:p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Содержат перечень образовательных результатов</a:t>
          </a:r>
        </a:p>
      </dgm:t>
    </dgm:pt>
    <dgm:pt modelId="{688404B0-1237-46D0-9DC4-C4052D2778F7}" type="parTrans" cxnId="{717F2F39-FA17-4C8C-A1C7-DC1D97B4B330}">
      <dgm:prSet/>
      <dgm:spPr/>
      <dgm:t>
        <a:bodyPr/>
        <a:lstStyle/>
        <a:p>
          <a:endParaRPr lang="ru-RU"/>
        </a:p>
      </dgm:t>
    </dgm:pt>
    <dgm:pt modelId="{2C58C323-083B-41D1-8F2C-62895BFED9AB}" type="sibTrans" cxnId="{717F2F39-FA17-4C8C-A1C7-DC1D97B4B330}">
      <dgm:prSet/>
      <dgm:spPr/>
      <dgm:t>
        <a:bodyPr/>
        <a:lstStyle/>
        <a:p>
          <a:endParaRPr lang="ru-RU"/>
        </a:p>
      </dgm:t>
    </dgm:pt>
    <dgm:pt modelId="{8ED78B5F-910E-41BD-A1F6-8D0049D5BBDF}">
      <dgm:prSet phldrT="[Текст]" custT="1"/>
      <dgm:spPr>
        <a:solidFill>
          <a:srgbClr val="FFC000"/>
        </a:solidFill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Федеральные образовательные программы по предметам</a:t>
          </a:r>
        </a:p>
      </dgm:t>
    </dgm:pt>
    <dgm:pt modelId="{FBA602A4-B038-4D93-999B-3E741A345FF7}" type="parTrans" cxnId="{3CDC47EF-7AA2-40B2-9840-4A38C27A9C81}">
      <dgm:prSet/>
      <dgm:spPr/>
      <dgm:t>
        <a:bodyPr/>
        <a:lstStyle/>
        <a:p>
          <a:endParaRPr lang="ru-RU"/>
        </a:p>
      </dgm:t>
    </dgm:pt>
    <dgm:pt modelId="{B83E8F85-1FF7-41F3-9F40-295B305E92EB}" type="sibTrans" cxnId="{3CDC47EF-7AA2-40B2-9840-4A38C27A9C81}">
      <dgm:prSet/>
      <dgm:spPr/>
      <dgm:t>
        <a:bodyPr/>
        <a:lstStyle/>
        <a:p>
          <a:endParaRPr lang="ru-RU"/>
        </a:p>
      </dgm:t>
    </dgm:pt>
    <dgm:pt modelId="{E6AB8386-0747-4698-AFC0-97C83544B706}">
      <dgm:prSet phldrT="[Текст]"/>
      <dgm:spPr/>
      <dgm:t>
        <a:bodyPr/>
        <a:lstStyle/>
        <a:p>
          <a:r>
            <a:rPr lang="ru-RU" dirty="0"/>
            <a:t>Определяют содержание обучения предмету по классам и </a:t>
          </a:r>
        </a:p>
      </dgm:t>
    </dgm:pt>
    <dgm:pt modelId="{2692451F-E311-4C72-B837-EA07D82A090A}" type="parTrans" cxnId="{CAD3DB66-0340-4620-8C53-79127BEBF544}">
      <dgm:prSet/>
      <dgm:spPr/>
      <dgm:t>
        <a:bodyPr/>
        <a:lstStyle/>
        <a:p>
          <a:endParaRPr lang="ru-RU"/>
        </a:p>
      </dgm:t>
    </dgm:pt>
    <dgm:pt modelId="{AF0BD11F-F47D-4ADF-B497-2787E32F54CC}" type="sibTrans" cxnId="{CAD3DB66-0340-4620-8C53-79127BEBF544}">
      <dgm:prSet/>
      <dgm:spPr/>
      <dgm:t>
        <a:bodyPr/>
        <a:lstStyle/>
        <a:p>
          <a:endParaRPr lang="ru-RU"/>
        </a:p>
      </dgm:t>
    </dgm:pt>
    <dgm:pt modelId="{8D317533-F6E5-4B4E-8A7D-BDAD45F77EEB}">
      <dgm:prSet phldrT="[Текст]" custT="1"/>
      <dgm:spPr>
        <a:solidFill>
          <a:srgbClr val="92D050"/>
        </a:solidFill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Оценочные процедуры и нормативы оценивания</a:t>
          </a:r>
        </a:p>
      </dgm:t>
    </dgm:pt>
    <dgm:pt modelId="{5D4FFDC6-F61A-495F-858E-ECE770250EE2}" type="parTrans" cxnId="{8BAA029F-27D4-4279-A8C9-0F6523F6B70A}">
      <dgm:prSet/>
      <dgm:spPr/>
      <dgm:t>
        <a:bodyPr/>
        <a:lstStyle/>
        <a:p>
          <a:endParaRPr lang="ru-RU"/>
        </a:p>
      </dgm:t>
    </dgm:pt>
    <dgm:pt modelId="{F5B42100-553E-40DF-9233-6F13BFD32E24}" type="sibTrans" cxnId="{8BAA029F-27D4-4279-A8C9-0F6523F6B70A}">
      <dgm:prSet/>
      <dgm:spPr/>
      <dgm:t>
        <a:bodyPr/>
        <a:lstStyle/>
        <a:p>
          <a:endParaRPr lang="ru-RU"/>
        </a:p>
      </dgm:t>
    </dgm:pt>
    <dgm:pt modelId="{2B0D6E4F-C7FC-4199-AD88-050CB8E43EC1}">
      <dgm:prSet phldrT="[Текст]"/>
      <dgm:spPr/>
      <dgm:t>
        <a:bodyPr/>
        <a:lstStyle/>
        <a:p>
          <a:r>
            <a:rPr lang="ru-RU" dirty="0"/>
            <a:t>Содержат задания для определения уровня достижения планируемых предметных результатов на основе КЭИ и КПУ</a:t>
          </a:r>
        </a:p>
      </dgm:t>
    </dgm:pt>
    <dgm:pt modelId="{B92EEA0E-690C-4265-B193-6200A2DF55FF}" type="parTrans" cxnId="{8092CF41-2500-46C5-B11D-FA12F01C07A0}">
      <dgm:prSet/>
      <dgm:spPr/>
      <dgm:t>
        <a:bodyPr/>
        <a:lstStyle/>
        <a:p>
          <a:endParaRPr lang="ru-RU"/>
        </a:p>
      </dgm:t>
    </dgm:pt>
    <dgm:pt modelId="{A737D752-138A-45C4-B962-3D8039130E36}" type="sibTrans" cxnId="{8092CF41-2500-46C5-B11D-FA12F01C07A0}">
      <dgm:prSet/>
      <dgm:spPr/>
      <dgm:t>
        <a:bodyPr/>
        <a:lstStyle/>
        <a:p>
          <a:endParaRPr lang="ru-RU"/>
        </a:p>
      </dgm:t>
    </dgm:pt>
    <dgm:pt modelId="{3E51C230-FE07-447D-9A18-152968A3FE9C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Универсальные кодификаторы проверяемых знаний и умений</a:t>
          </a:r>
        </a:p>
      </dgm:t>
    </dgm:pt>
    <dgm:pt modelId="{CF6FB9E3-8BFD-4688-9DF2-DB0F7BDAB273}" type="parTrans" cxnId="{91D6388F-1187-45ED-8734-9578D4B7BD29}">
      <dgm:prSet/>
      <dgm:spPr/>
      <dgm:t>
        <a:bodyPr/>
        <a:lstStyle/>
        <a:p>
          <a:endParaRPr lang="ru-RU"/>
        </a:p>
      </dgm:t>
    </dgm:pt>
    <dgm:pt modelId="{0584C481-2493-432A-B84A-EB061F61D1E4}" type="sibTrans" cxnId="{91D6388F-1187-45ED-8734-9578D4B7BD29}">
      <dgm:prSet/>
      <dgm:spPr/>
      <dgm:t>
        <a:bodyPr/>
        <a:lstStyle/>
        <a:p>
          <a:endParaRPr lang="ru-RU"/>
        </a:p>
      </dgm:t>
    </dgm:pt>
    <dgm:pt modelId="{7DF61F96-46D0-454B-AF69-82A1333A06E7}">
      <dgm:prSet phldrT="[Текст]"/>
      <dgm:spPr/>
      <dgm:t>
        <a:bodyPr/>
        <a:lstStyle/>
        <a:p>
          <a:r>
            <a:rPr lang="ru-RU" dirty="0"/>
            <a:t>Текущие и тематические оценки и нормы их выставления</a:t>
          </a:r>
        </a:p>
      </dgm:t>
    </dgm:pt>
    <dgm:pt modelId="{66AF38FD-9156-4984-942E-FEEC465C8A9D}" type="parTrans" cxnId="{075142EB-95EB-4E4E-9BF6-D501E577795C}">
      <dgm:prSet/>
      <dgm:spPr/>
      <dgm:t>
        <a:bodyPr/>
        <a:lstStyle/>
        <a:p>
          <a:endParaRPr lang="ru-RU"/>
        </a:p>
      </dgm:t>
    </dgm:pt>
    <dgm:pt modelId="{148F4468-3989-4BE0-AC70-C0515101EE11}" type="sibTrans" cxnId="{075142EB-95EB-4E4E-9BF6-D501E577795C}">
      <dgm:prSet/>
      <dgm:spPr/>
      <dgm:t>
        <a:bodyPr/>
        <a:lstStyle/>
        <a:p>
          <a:endParaRPr lang="ru-RU"/>
        </a:p>
      </dgm:t>
    </dgm:pt>
    <dgm:pt modelId="{87DF03D7-9B2F-4C25-AF3F-793B8532CB3F}">
      <dgm:prSet phldrT="[Текст]" custT="1"/>
      <dgm:spPr>
        <a:solidFill>
          <a:srgbClr val="009999"/>
        </a:solidFill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Контрольно-измерительные материалы</a:t>
          </a:r>
        </a:p>
      </dgm:t>
    </dgm:pt>
    <dgm:pt modelId="{480FD217-622C-44E4-BBFF-425883198592}" type="parTrans" cxnId="{872FEC61-8F72-4073-9A0C-5F3BAF071951}">
      <dgm:prSet/>
      <dgm:spPr/>
      <dgm:t>
        <a:bodyPr/>
        <a:lstStyle/>
        <a:p>
          <a:endParaRPr lang="ru-RU"/>
        </a:p>
      </dgm:t>
    </dgm:pt>
    <dgm:pt modelId="{8FD96D4F-E7CA-4D71-86E0-72BE02044262}" type="sibTrans" cxnId="{872FEC61-8F72-4073-9A0C-5F3BAF071951}">
      <dgm:prSet/>
      <dgm:spPr/>
      <dgm:t>
        <a:bodyPr/>
        <a:lstStyle/>
        <a:p>
          <a:endParaRPr lang="ru-RU"/>
        </a:p>
      </dgm:t>
    </dgm:pt>
    <dgm:pt modelId="{BEB902D3-9C2E-4D2D-8453-9F67F1327F32}">
      <dgm:prSet phldrT="[Текст]"/>
      <dgm:spPr/>
      <dgm:t>
        <a:bodyPr/>
        <a:lstStyle/>
        <a:p>
          <a:r>
            <a:rPr lang="ru-RU" dirty="0"/>
            <a:t>Разрабатываются ФИПИ и содержат перечень обязательных к освоению элементов содержания (КЭС) и умений (КПУ)</a:t>
          </a:r>
        </a:p>
      </dgm:t>
    </dgm:pt>
    <dgm:pt modelId="{A9A0C326-878D-4790-8F67-11837C60941C}" type="parTrans" cxnId="{96656370-1C4C-4C4C-9B52-0C1DC80FE9FB}">
      <dgm:prSet/>
      <dgm:spPr/>
      <dgm:t>
        <a:bodyPr/>
        <a:lstStyle/>
        <a:p>
          <a:endParaRPr lang="ru-RU"/>
        </a:p>
      </dgm:t>
    </dgm:pt>
    <dgm:pt modelId="{252FFDB3-91FF-4ECD-9B26-FA43ED0CE5A5}" type="sibTrans" cxnId="{96656370-1C4C-4C4C-9B52-0C1DC80FE9FB}">
      <dgm:prSet/>
      <dgm:spPr/>
      <dgm:t>
        <a:bodyPr/>
        <a:lstStyle/>
        <a:p>
          <a:endParaRPr lang="ru-RU"/>
        </a:p>
      </dgm:t>
    </dgm:pt>
    <dgm:pt modelId="{14DFA037-0A9C-4849-BAB7-969C3E575A01}" type="pres">
      <dgm:prSet presAssocID="{23CD63F0-AD7F-4F25-8FA4-1376B9BA597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8C545B38-6A60-4EFF-9F6E-276449DFDCA7}" type="pres">
      <dgm:prSet presAssocID="{E3CBB285-D660-4621-B000-9C78B456EB63}" presName="parentText1" presStyleLbl="node1" presStyleIdx="0" presStyleCnt="5" custLinFactNeighborX="108">
        <dgm:presLayoutVars>
          <dgm:chMax/>
          <dgm:chPref val="3"/>
          <dgm:bulletEnabled val="1"/>
        </dgm:presLayoutVars>
      </dgm:prSet>
      <dgm:spPr/>
    </dgm:pt>
    <dgm:pt modelId="{3162167A-524F-4A20-96A3-5EB03C9C1C4F}" type="pres">
      <dgm:prSet presAssocID="{E3CBB285-D660-4621-B000-9C78B456EB63}" presName="childText1" presStyleLbl="solidAlignAcc1" presStyleIdx="0" presStyleCnt="5" custLinFactNeighborY="-712">
        <dgm:presLayoutVars>
          <dgm:chMax val="0"/>
          <dgm:chPref val="0"/>
          <dgm:bulletEnabled val="1"/>
        </dgm:presLayoutVars>
      </dgm:prSet>
      <dgm:spPr/>
    </dgm:pt>
    <dgm:pt modelId="{2FC153C3-70EB-48F5-88B1-D4564E2CA79A}" type="pres">
      <dgm:prSet presAssocID="{8ED78B5F-910E-41BD-A1F6-8D0049D5BBDF}" presName="parentText2" presStyleLbl="node1" presStyleIdx="1" presStyleCnt="5" custLinFactNeighborX="204">
        <dgm:presLayoutVars>
          <dgm:chMax/>
          <dgm:chPref val="3"/>
          <dgm:bulletEnabled val="1"/>
        </dgm:presLayoutVars>
      </dgm:prSet>
      <dgm:spPr/>
    </dgm:pt>
    <dgm:pt modelId="{C3EA7255-144A-4186-BE98-3CD2B279079F}" type="pres">
      <dgm:prSet presAssocID="{8ED78B5F-910E-41BD-A1F6-8D0049D5BBDF}" presName="childText2" presStyleLbl="solidAlignAcc1" presStyleIdx="1" presStyleCnt="5" custLinFactNeighborY="-712">
        <dgm:presLayoutVars>
          <dgm:chMax val="0"/>
          <dgm:chPref val="0"/>
          <dgm:bulletEnabled val="1"/>
        </dgm:presLayoutVars>
      </dgm:prSet>
      <dgm:spPr/>
    </dgm:pt>
    <dgm:pt modelId="{3E4AB5F2-5A72-4E27-A463-56D0BCA5D3DF}" type="pres">
      <dgm:prSet presAssocID="{8D317533-F6E5-4B4E-8A7D-BDAD45F77EEB}" presName="parentText3" presStyleLbl="node1" presStyleIdx="2" presStyleCnt="5" custLinFactNeighborX="373">
        <dgm:presLayoutVars>
          <dgm:chMax/>
          <dgm:chPref val="3"/>
          <dgm:bulletEnabled val="1"/>
        </dgm:presLayoutVars>
      </dgm:prSet>
      <dgm:spPr/>
    </dgm:pt>
    <dgm:pt modelId="{C51DB442-A94D-45E0-B86E-D5332989A4A2}" type="pres">
      <dgm:prSet presAssocID="{8D317533-F6E5-4B4E-8A7D-BDAD45F77EEB}" presName="childText3" presStyleLbl="solidAlignAcc1" presStyleIdx="2" presStyleCnt="5" custLinFactNeighborX="2729" custLinFactNeighborY="-772">
        <dgm:presLayoutVars>
          <dgm:chMax val="0"/>
          <dgm:chPref val="0"/>
          <dgm:bulletEnabled val="1"/>
        </dgm:presLayoutVars>
      </dgm:prSet>
      <dgm:spPr/>
    </dgm:pt>
    <dgm:pt modelId="{96E26307-0033-418B-BF2B-E02FACA8EB21}" type="pres">
      <dgm:prSet presAssocID="{3E51C230-FE07-447D-9A18-152968A3FE9C}" presName="parentText4" presStyleLbl="node1" presStyleIdx="3" presStyleCnt="5" custScaleX="95514" custLinFactNeighborX="728" custLinFactNeighborY="2233">
        <dgm:presLayoutVars>
          <dgm:chMax/>
          <dgm:chPref val="3"/>
          <dgm:bulletEnabled val="1"/>
        </dgm:presLayoutVars>
      </dgm:prSet>
      <dgm:spPr/>
    </dgm:pt>
    <dgm:pt modelId="{3D886495-534A-4666-B163-3B78841EDD3B}" type="pres">
      <dgm:prSet presAssocID="{3E51C230-FE07-447D-9A18-152968A3FE9C}" presName="childText4" presStyleLbl="solidAlignAcc1" presStyleIdx="3" presStyleCnt="5" custScaleX="96300" custScaleY="97572" custLinFactNeighborX="2625" custLinFactNeighborY="26087">
        <dgm:presLayoutVars>
          <dgm:chMax val="0"/>
          <dgm:chPref val="0"/>
          <dgm:bulletEnabled val="1"/>
        </dgm:presLayoutVars>
      </dgm:prSet>
      <dgm:spPr/>
    </dgm:pt>
    <dgm:pt modelId="{21B397F7-1102-4EEF-B3A9-38A30309F01C}" type="pres">
      <dgm:prSet presAssocID="{87DF03D7-9B2F-4C25-AF3F-793B8532CB3F}" presName="parentText5" presStyleLbl="node1" presStyleIdx="4" presStyleCnt="5" custScaleX="164191" custScaleY="92864" custLinFactNeighborX="-33605" custLinFactNeighborY="14132">
        <dgm:presLayoutVars>
          <dgm:chMax/>
          <dgm:chPref val="3"/>
          <dgm:bulletEnabled val="1"/>
        </dgm:presLayoutVars>
      </dgm:prSet>
      <dgm:spPr/>
    </dgm:pt>
    <dgm:pt modelId="{9A2B7063-1537-47BA-A78E-0BBC49DFF6C7}" type="pres">
      <dgm:prSet presAssocID="{87DF03D7-9B2F-4C25-AF3F-793B8532CB3F}" presName="childText5" presStyleLbl="solidAlignAcc1" presStyleIdx="4" presStyleCnt="5" custScaleY="94613" custLinFactNeighborX="354" custLinFactNeighborY="3532">
        <dgm:presLayoutVars>
          <dgm:chMax val="0"/>
          <dgm:chPref val="0"/>
          <dgm:bulletEnabled val="1"/>
        </dgm:presLayoutVars>
      </dgm:prSet>
      <dgm:spPr/>
    </dgm:pt>
  </dgm:ptLst>
  <dgm:cxnLst>
    <dgm:cxn modelId="{BB3DCA30-F664-4237-9502-AA27902016F6}" type="presOf" srcId="{BEB902D3-9C2E-4D2D-8453-9F67F1327F32}" destId="{3D886495-534A-4666-B163-3B78841EDD3B}" srcOrd="0" destOrd="0" presId="urn:microsoft.com/office/officeart/2009/3/layout/IncreasingArrowsProcess"/>
    <dgm:cxn modelId="{2A173135-059C-4DEB-A27F-9B1AC2C652A2}" type="presOf" srcId="{2B0D6E4F-C7FC-4199-AD88-050CB8E43EC1}" destId="{9A2B7063-1537-47BA-A78E-0BBC49DFF6C7}" srcOrd="0" destOrd="0" presId="urn:microsoft.com/office/officeart/2009/3/layout/IncreasingArrowsProcess"/>
    <dgm:cxn modelId="{717F2F39-FA17-4C8C-A1C7-DC1D97B4B330}" srcId="{E3CBB285-D660-4621-B000-9C78B456EB63}" destId="{43C1FF00-17DC-4D7D-918B-169A56E4D768}" srcOrd="0" destOrd="0" parTransId="{688404B0-1237-46D0-9DC4-C4052D2778F7}" sibTransId="{2C58C323-083B-41D1-8F2C-62895BFED9AB}"/>
    <dgm:cxn modelId="{02EF803D-C7C5-4F73-9170-ECD7ED7F3E5D}" type="presOf" srcId="{7DF61F96-46D0-454B-AF69-82A1333A06E7}" destId="{C51DB442-A94D-45E0-B86E-D5332989A4A2}" srcOrd="0" destOrd="0" presId="urn:microsoft.com/office/officeart/2009/3/layout/IncreasingArrowsProcess"/>
    <dgm:cxn modelId="{D481B45B-94AF-46CA-A5D0-175A3B53EE2D}" type="presOf" srcId="{8D317533-F6E5-4B4E-8A7D-BDAD45F77EEB}" destId="{3E4AB5F2-5A72-4E27-A463-56D0BCA5D3DF}" srcOrd="0" destOrd="0" presId="urn:microsoft.com/office/officeart/2009/3/layout/IncreasingArrowsProcess"/>
    <dgm:cxn modelId="{8092CF41-2500-46C5-B11D-FA12F01C07A0}" srcId="{87DF03D7-9B2F-4C25-AF3F-793B8532CB3F}" destId="{2B0D6E4F-C7FC-4199-AD88-050CB8E43EC1}" srcOrd="0" destOrd="0" parTransId="{B92EEA0E-690C-4265-B193-6200A2DF55FF}" sibTransId="{A737D752-138A-45C4-B962-3D8039130E36}"/>
    <dgm:cxn modelId="{872FEC61-8F72-4073-9A0C-5F3BAF071951}" srcId="{23CD63F0-AD7F-4F25-8FA4-1376B9BA597E}" destId="{87DF03D7-9B2F-4C25-AF3F-793B8532CB3F}" srcOrd="4" destOrd="0" parTransId="{480FD217-622C-44E4-BBFF-425883198592}" sibTransId="{8FD96D4F-E7CA-4D71-86E0-72BE02044262}"/>
    <dgm:cxn modelId="{6E28CD44-C9EE-4D61-96C1-2BED0A24910F}" type="presOf" srcId="{8ED78B5F-910E-41BD-A1F6-8D0049D5BBDF}" destId="{2FC153C3-70EB-48F5-88B1-D4564E2CA79A}" srcOrd="0" destOrd="0" presId="urn:microsoft.com/office/officeart/2009/3/layout/IncreasingArrowsProcess"/>
    <dgm:cxn modelId="{CAD3DB66-0340-4620-8C53-79127BEBF544}" srcId="{8ED78B5F-910E-41BD-A1F6-8D0049D5BBDF}" destId="{E6AB8386-0747-4698-AFC0-97C83544B706}" srcOrd="0" destOrd="0" parTransId="{2692451F-E311-4C72-B837-EA07D82A090A}" sibTransId="{AF0BD11F-F47D-4ADF-B497-2787E32F54CC}"/>
    <dgm:cxn modelId="{8D91AD67-04A1-40BE-8E0C-DE7B372CEF76}" srcId="{23CD63F0-AD7F-4F25-8FA4-1376B9BA597E}" destId="{E3CBB285-D660-4621-B000-9C78B456EB63}" srcOrd="0" destOrd="0" parTransId="{25D79E13-2796-4E78-A477-0CE94561C4E6}" sibTransId="{B8E4C422-414B-4CC9-A2C4-375F9BF04F36}"/>
    <dgm:cxn modelId="{380D2A6B-FF07-4B91-AEFD-AC8DE3FFCBED}" type="presOf" srcId="{3E51C230-FE07-447D-9A18-152968A3FE9C}" destId="{96E26307-0033-418B-BF2B-E02FACA8EB21}" srcOrd="0" destOrd="0" presId="urn:microsoft.com/office/officeart/2009/3/layout/IncreasingArrowsProcess"/>
    <dgm:cxn modelId="{96656370-1C4C-4C4C-9B52-0C1DC80FE9FB}" srcId="{3E51C230-FE07-447D-9A18-152968A3FE9C}" destId="{BEB902D3-9C2E-4D2D-8453-9F67F1327F32}" srcOrd="0" destOrd="0" parTransId="{A9A0C326-878D-4790-8F67-11837C60941C}" sibTransId="{252FFDB3-91FF-4ECD-9B26-FA43ED0CE5A5}"/>
    <dgm:cxn modelId="{B9B4AB7B-4290-4DF0-8D3F-68B227867B25}" type="presOf" srcId="{E6AB8386-0747-4698-AFC0-97C83544B706}" destId="{C3EA7255-144A-4186-BE98-3CD2B279079F}" srcOrd="0" destOrd="0" presId="urn:microsoft.com/office/officeart/2009/3/layout/IncreasingArrowsProcess"/>
    <dgm:cxn modelId="{91D6388F-1187-45ED-8734-9578D4B7BD29}" srcId="{23CD63F0-AD7F-4F25-8FA4-1376B9BA597E}" destId="{3E51C230-FE07-447D-9A18-152968A3FE9C}" srcOrd="3" destOrd="0" parTransId="{CF6FB9E3-8BFD-4688-9DF2-DB0F7BDAB273}" sibTransId="{0584C481-2493-432A-B84A-EB061F61D1E4}"/>
    <dgm:cxn modelId="{F5A84D9A-40F0-45DA-B9F5-2CE97F6F26C6}" type="presOf" srcId="{23CD63F0-AD7F-4F25-8FA4-1376B9BA597E}" destId="{14DFA037-0A9C-4849-BAB7-969C3E575A01}" srcOrd="0" destOrd="0" presId="urn:microsoft.com/office/officeart/2009/3/layout/IncreasingArrowsProcess"/>
    <dgm:cxn modelId="{8BAA029F-27D4-4279-A8C9-0F6523F6B70A}" srcId="{23CD63F0-AD7F-4F25-8FA4-1376B9BA597E}" destId="{8D317533-F6E5-4B4E-8A7D-BDAD45F77EEB}" srcOrd="2" destOrd="0" parTransId="{5D4FFDC6-F61A-495F-858E-ECE770250EE2}" sibTransId="{F5B42100-553E-40DF-9233-6F13BFD32E24}"/>
    <dgm:cxn modelId="{889C7BA8-6E20-482F-BAA0-AC7EDD6769FF}" type="presOf" srcId="{87DF03D7-9B2F-4C25-AF3F-793B8532CB3F}" destId="{21B397F7-1102-4EEF-B3A9-38A30309F01C}" srcOrd="0" destOrd="0" presId="urn:microsoft.com/office/officeart/2009/3/layout/IncreasingArrowsProcess"/>
    <dgm:cxn modelId="{E65E40AA-5B08-4FDF-8EB6-E479EAACA9BE}" type="presOf" srcId="{E3CBB285-D660-4621-B000-9C78B456EB63}" destId="{8C545B38-6A60-4EFF-9F6E-276449DFDCA7}" srcOrd="0" destOrd="0" presId="urn:microsoft.com/office/officeart/2009/3/layout/IncreasingArrowsProcess"/>
    <dgm:cxn modelId="{D4E510DE-4D78-4F75-96EE-914336A438AC}" type="presOf" srcId="{43C1FF00-17DC-4D7D-918B-169A56E4D768}" destId="{3162167A-524F-4A20-96A3-5EB03C9C1C4F}" srcOrd="0" destOrd="0" presId="urn:microsoft.com/office/officeart/2009/3/layout/IncreasingArrowsProcess"/>
    <dgm:cxn modelId="{075142EB-95EB-4E4E-9BF6-D501E577795C}" srcId="{8D317533-F6E5-4B4E-8A7D-BDAD45F77EEB}" destId="{7DF61F96-46D0-454B-AF69-82A1333A06E7}" srcOrd="0" destOrd="0" parTransId="{66AF38FD-9156-4984-942E-FEEC465C8A9D}" sibTransId="{148F4468-3989-4BE0-AC70-C0515101EE11}"/>
    <dgm:cxn modelId="{3CDC47EF-7AA2-40B2-9840-4A38C27A9C81}" srcId="{23CD63F0-AD7F-4F25-8FA4-1376B9BA597E}" destId="{8ED78B5F-910E-41BD-A1F6-8D0049D5BBDF}" srcOrd="1" destOrd="0" parTransId="{FBA602A4-B038-4D93-999B-3E741A345FF7}" sibTransId="{B83E8F85-1FF7-41F3-9F40-295B305E92EB}"/>
    <dgm:cxn modelId="{FC0A1D9A-4AEA-4016-89B1-E10211991BF0}" type="presParOf" srcId="{14DFA037-0A9C-4849-BAB7-969C3E575A01}" destId="{8C545B38-6A60-4EFF-9F6E-276449DFDCA7}" srcOrd="0" destOrd="0" presId="urn:microsoft.com/office/officeart/2009/3/layout/IncreasingArrowsProcess"/>
    <dgm:cxn modelId="{A4909B96-17F8-442F-B70E-4AB834F932C9}" type="presParOf" srcId="{14DFA037-0A9C-4849-BAB7-969C3E575A01}" destId="{3162167A-524F-4A20-96A3-5EB03C9C1C4F}" srcOrd="1" destOrd="0" presId="urn:microsoft.com/office/officeart/2009/3/layout/IncreasingArrowsProcess"/>
    <dgm:cxn modelId="{BD1D541F-A955-4C33-BF3F-660EF12E4511}" type="presParOf" srcId="{14DFA037-0A9C-4849-BAB7-969C3E575A01}" destId="{2FC153C3-70EB-48F5-88B1-D4564E2CA79A}" srcOrd="2" destOrd="0" presId="urn:microsoft.com/office/officeart/2009/3/layout/IncreasingArrowsProcess"/>
    <dgm:cxn modelId="{BF98133A-342A-47C8-B888-9493024AEE9A}" type="presParOf" srcId="{14DFA037-0A9C-4849-BAB7-969C3E575A01}" destId="{C3EA7255-144A-4186-BE98-3CD2B279079F}" srcOrd="3" destOrd="0" presId="urn:microsoft.com/office/officeart/2009/3/layout/IncreasingArrowsProcess"/>
    <dgm:cxn modelId="{D5C7BBCC-0214-4460-898E-D3BC9DC1F589}" type="presParOf" srcId="{14DFA037-0A9C-4849-BAB7-969C3E575A01}" destId="{3E4AB5F2-5A72-4E27-A463-56D0BCA5D3DF}" srcOrd="4" destOrd="0" presId="urn:microsoft.com/office/officeart/2009/3/layout/IncreasingArrowsProcess"/>
    <dgm:cxn modelId="{0A76F4D3-E78E-452F-BD04-9EA0E91BE461}" type="presParOf" srcId="{14DFA037-0A9C-4849-BAB7-969C3E575A01}" destId="{C51DB442-A94D-45E0-B86E-D5332989A4A2}" srcOrd="5" destOrd="0" presId="urn:microsoft.com/office/officeart/2009/3/layout/IncreasingArrowsProcess"/>
    <dgm:cxn modelId="{9E7FC91F-CE3B-4744-A1A8-84BE19CC98C0}" type="presParOf" srcId="{14DFA037-0A9C-4849-BAB7-969C3E575A01}" destId="{96E26307-0033-418B-BF2B-E02FACA8EB21}" srcOrd="6" destOrd="0" presId="urn:microsoft.com/office/officeart/2009/3/layout/IncreasingArrowsProcess"/>
    <dgm:cxn modelId="{7D28A058-2BBF-4F49-9016-CE68E83CC563}" type="presParOf" srcId="{14DFA037-0A9C-4849-BAB7-969C3E575A01}" destId="{3D886495-534A-4666-B163-3B78841EDD3B}" srcOrd="7" destOrd="0" presId="urn:microsoft.com/office/officeart/2009/3/layout/IncreasingArrowsProcess"/>
    <dgm:cxn modelId="{873AA24F-2F7A-4739-9AA7-0D2FD70D7198}" type="presParOf" srcId="{14DFA037-0A9C-4849-BAB7-969C3E575A01}" destId="{21B397F7-1102-4EEF-B3A9-38A30309F01C}" srcOrd="8" destOrd="0" presId="urn:microsoft.com/office/officeart/2009/3/layout/IncreasingArrowsProcess"/>
    <dgm:cxn modelId="{641AD707-D096-4958-9306-37FD6995DA36}" type="presParOf" srcId="{14DFA037-0A9C-4849-BAB7-969C3E575A01}" destId="{9A2B7063-1537-47BA-A78E-0BBC49DFF6C7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45B38-6A60-4EFF-9F6E-276449DFDCA7}">
      <dsp:nvSpPr>
        <dsp:cNvPr id="0" name=""/>
        <dsp:cNvSpPr/>
      </dsp:nvSpPr>
      <dsp:spPr>
        <a:xfrm>
          <a:off x="652455" y="107518"/>
          <a:ext cx="9716681" cy="1413077"/>
        </a:xfrm>
        <a:prstGeom prst="rightArrow">
          <a:avLst>
            <a:gd name="adj1" fmla="val 50000"/>
            <a:gd name="adj2" fmla="val 5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432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Федеральные государственные образовательные стандарты</a:t>
          </a:r>
        </a:p>
      </dsp:txBody>
      <dsp:txXfrm>
        <a:off x="652455" y="460787"/>
        <a:ext cx="9363412" cy="706539"/>
      </dsp:txXfrm>
    </dsp:sp>
    <dsp:sp modelId="{3162167A-524F-4A20-96A3-5EB03C9C1C4F}">
      <dsp:nvSpPr>
        <dsp:cNvPr id="0" name=""/>
        <dsp:cNvSpPr/>
      </dsp:nvSpPr>
      <dsp:spPr>
        <a:xfrm>
          <a:off x="641961" y="1176907"/>
          <a:ext cx="1795837" cy="2594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Содержат перечень образовательных результатов</a:t>
          </a:r>
        </a:p>
      </dsp:txBody>
      <dsp:txXfrm>
        <a:off x="641961" y="1176907"/>
        <a:ext cx="1795837" cy="2594637"/>
      </dsp:txXfrm>
    </dsp:sp>
    <dsp:sp modelId="{2FC153C3-70EB-48F5-88B1-D4564E2CA79A}">
      <dsp:nvSpPr>
        <dsp:cNvPr id="0" name=""/>
        <dsp:cNvSpPr/>
      </dsp:nvSpPr>
      <dsp:spPr>
        <a:xfrm>
          <a:off x="2453762" y="578726"/>
          <a:ext cx="7921038" cy="1413077"/>
        </a:xfrm>
        <a:prstGeom prst="rightArrow">
          <a:avLst>
            <a:gd name="adj1" fmla="val 50000"/>
            <a:gd name="adj2" fmla="val 5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432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Федеральные образовательные программы по предметам</a:t>
          </a:r>
        </a:p>
      </dsp:txBody>
      <dsp:txXfrm>
        <a:off x="2453762" y="931995"/>
        <a:ext cx="7567769" cy="706539"/>
      </dsp:txXfrm>
    </dsp:sp>
    <dsp:sp modelId="{C3EA7255-144A-4186-BE98-3CD2B279079F}">
      <dsp:nvSpPr>
        <dsp:cNvPr id="0" name=""/>
        <dsp:cNvSpPr/>
      </dsp:nvSpPr>
      <dsp:spPr>
        <a:xfrm>
          <a:off x="2437603" y="1648115"/>
          <a:ext cx="1795837" cy="2594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Определяют содержание обучения предмету по классам и </a:t>
          </a:r>
        </a:p>
      </dsp:txBody>
      <dsp:txXfrm>
        <a:off x="2437603" y="1648115"/>
        <a:ext cx="1795837" cy="2594637"/>
      </dsp:txXfrm>
    </dsp:sp>
    <dsp:sp modelId="{3E4AB5F2-5A72-4E27-A463-56D0BCA5D3DF}">
      <dsp:nvSpPr>
        <dsp:cNvPr id="0" name=""/>
        <dsp:cNvSpPr/>
      </dsp:nvSpPr>
      <dsp:spPr>
        <a:xfrm>
          <a:off x="4256094" y="1049933"/>
          <a:ext cx="6125395" cy="1413077"/>
        </a:xfrm>
        <a:prstGeom prst="rightArrow">
          <a:avLst>
            <a:gd name="adj1" fmla="val 50000"/>
            <a:gd name="adj2" fmla="val 5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432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Оценочные процедуры и нормативы оценивания</a:t>
          </a:r>
        </a:p>
      </dsp:txBody>
      <dsp:txXfrm>
        <a:off x="4256094" y="1403202"/>
        <a:ext cx="5772126" cy="706539"/>
      </dsp:txXfrm>
    </dsp:sp>
    <dsp:sp modelId="{C51DB442-A94D-45E0-B86E-D5332989A4A2}">
      <dsp:nvSpPr>
        <dsp:cNvPr id="0" name=""/>
        <dsp:cNvSpPr/>
      </dsp:nvSpPr>
      <dsp:spPr>
        <a:xfrm>
          <a:off x="4282254" y="2117766"/>
          <a:ext cx="1795837" cy="2594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Текущие и тематические оценки и нормы их выставления</a:t>
          </a:r>
        </a:p>
      </dsp:txBody>
      <dsp:txXfrm>
        <a:off x="4282254" y="2117766"/>
        <a:ext cx="1795837" cy="2594637"/>
      </dsp:txXfrm>
    </dsp:sp>
    <dsp:sp modelId="{96E26307-0033-418B-BF2B-E02FACA8EB21}">
      <dsp:nvSpPr>
        <dsp:cNvPr id="0" name=""/>
        <dsp:cNvSpPr/>
      </dsp:nvSpPr>
      <dsp:spPr>
        <a:xfrm>
          <a:off x="6158468" y="1552695"/>
          <a:ext cx="4134592" cy="141307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432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Универсальные кодификаторы проверяемых знаний и умений</a:t>
          </a:r>
        </a:p>
      </dsp:txBody>
      <dsp:txXfrm>
        <a:off x="6158468" y="1905964"/>
        <a:ext cx="3781323" cy="706539"/>
      </dsp:txXfrm>
    </dsp:sp>
    <dsp:sp modelId="{3D886495-534A-4666-B163-3B78841EDD3B}">
      <dsp:nvSpPr>
        <dsp:cNvPr id="0" name=""/>
        <dsp:cNvSpPr/>
      </dsp:nvSpPr>
      <dsp:spPr>
        <a:xfrm>
          <a:off x="6110224" y="3180842"/>
          <a:ext cx="1729391" cy="25316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Разрабатываются ФИПИ и содержат перечень обязательных к освоению элементов содержания (КЭС) и умений (КПУ)</a:t>
          </a:r>
        </a:p>
      </dsp:txBody>
      <dsp:txXfrm>
        <a:off x="6110224" y="3180842"/>
        <a:ext cx="1729391" cy="2531639"/>
      </dsp:txXfrm>
    </dsp:sp>
    <dsp:sp modelId="{21B397F7-1102-4EEF-B3A9-38A30309F01C}">
      <dsp:nvSpPr>
        <dsp:cNvPr id="0" name=""/>
        <dsp:cNvSpPr/>
      </dsp:nvSpPr>
      <dsp:spPr>
        <a:xfrm>
          <a:off x="6161218" y="2242463"/>
          <a:ext cx="4159185" cy="1312240"/>
        </a:xfrm>
        <a:prstGeom prst="rightArrow">
          <a:avLst>
            <a:gd name="adj1" fmla="val 50000"/>
            <a:gd name="adj2" fmla="val 5000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432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Контрольно-измерительные материалы</a:t>
          </a:r>
        </a:p>
      </dsp:txBody>
      <dsp:txXfrm>
        <a:off x="6161218" y="2570523"/>
        <a:ext cx="3831125" cy="656120"/>
      </dsp:txXfrm>
    </dsp:sp>
    <dsp:sp modelId="{9A2B7063-1537-47BA-A78E-0BBC49DFF6C7}">
      <dsp:nvSpPr>
        <dsp:cNvPr id="0" name=""/>
        <dsp:cNvSpPr/>
      </dsp:nvSpPr>
      <dsp:spPr>
        <a:xfrm>
          <a:off x="7831860" y="3241741"/>
          <a:ext cx="1795837" cy="2454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Содержат задания для определения уровня достижения планируемых предметных результатов на основе КЭИ и КПУ</a:t>
          </a:r>
        </a:p>
      </dsp:txBody>
      <dsp:txXfrm>
        <a:off x="7831860" y="3241741"/>
        <a:ext cx="1795837" cy="2454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FB00A69F-95E3-4581-9162-33B22C9A0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4EE2063C-EE8A-4EBE-9987-18345990E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Подключиться к системе очень просто – достаточно подать заявку через сайт, </a:t>
            </a:r>
            <a:r>
              <a:rPr lang="en-US" altLang="ru-RU"/>
              <a:t>qr</a:t>
            </a:r>
            <a:r>
              <a:rPr lang="ru-RU" altLang="ru-RU"/>
              <a:t>-код на слайде.</a:t>
            </a:r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5A152F4E-F8B9-4A27-987C-491A4AC3D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42AE2-3821-49A0-ABFB-E5B3A79634D5}" type="slidenum">
              <a:rPr lang="ru-RU" altLang="ru-RU" smtClean="0"/>
              <a:pPr/>
              <a:t>33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FC377FE1-6E59-4343-A4E2-7C1D70A53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08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2023-09-21/" TargetMode="External"/><Relationship Id="rId2" Type="http://schemas.openxmlformats.org/officeDocument/2006/relationships/hyperlink" Target="https://obrazovanie.1c.ru/education/develop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razovanie.1c.ru/events/2023-09-26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cloud/school/constructo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razovanie.1c.ru/events/2024-05-15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monitoring/guidance/" TargetMode="External"/><Relationship Id="rId2" Type="http://schemas.openxmlformats.org/officeDocument/2006/relationships/hyperlink" Target="https://obrazovanie.1c.ru/events/series2408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306311/?sphrase_id=245914" TargetMode="External"/><Relationship Id="rId2" Type="http://schemas.openxmlformats.org/officeDocument/2006/relationships/hyperlink" Target="https://edu.asi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brazovanie.1c.ru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catalog.arppsoft.ru/product/6194497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brazovanie.1c.ru/education/monitoring/" TargetMode="Externa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2021/11-23/" TargetMode="External"/><Relationship Id="rId2" Type="http://schemas.openxmlformats.org/officeDocument/2006/relationships/hyperlink" Target="https://obrazovanie.1c.ru/oko/how-to-start-1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regist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gif"/><Relationship Id="rId4" Type="http://schemas.openxmlformats.org/officeDocument/2006/relationships/hyperlink" Target="https://vk.com/obrazovanie1c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://obrazovanie.1c.ru/education/cloud/" TargetMode="External"/><Relationship Id="rId7" Type="http://schemas.openxmlformats.org/officeDocument/2006/relationships/image" Target="../media/image42.gif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.me/Edu_discussion" TargetMode="External"/><Relationship Id="rId5" Type="http://schemas.openxmlformats.org/officeDocument/2006/relationships/hyperlink" Target="https://rutube.ru/channel/26121825/" TargetMode="External"/><Relationship Id="rId4" Type="http://schemas.openxmlformats.org/officeDocument/2006/relationships/hyperlink" Target="https://vk.com/obrazovanie1c" TargetMode="External"/><Relationship Id="rId9" Type="http://schemas.openxmlformats.org/officeDocument/2006/relationships/image" Target="../media/image4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nline-obr-e5cloud-02-gpt-msk.1c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quick-star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series2408/" TargetMode="External"/><Relationship Id="rId2" Type="http://schemas.openxmlformats.org/officeDocument/2006/relationships/hyperlink" Target="https://obrazovanie.1c.ru/education/quick-sta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brazovanie.1c.ru/books/guideline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>
            <a:extLst>
              <a:ext uri="{FF2B5EF4-FFF2-40B4-BE49-F238E27FC236}">
                <a16:creationId xmlns:a16="http://schemas.microsoft.com/office/drawing/2014/main" id="{393D16F8-71F3-4EE1-97F4-559E576C4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59" y="2707328"/>
            <a:ext cx="10151614" cy="23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l">
              <a:buNone/>
            </a:pPr>
            <a:r>
              <a:rPr lang="ru-RU" sz="3600" b="1" i="0" dirty="0">
                <a:effectLst/>
                <a:latin typeface="Futura PT Demi" panose="020B0702020204020303"/>
                <a:cs typeface="Times New Roman" panose="02020603050405020304" pitchFamily="18" charset="0"/>
              </a:rPr>
              <a:t>День клиента </a:t>
            </a:r>
            <a:r>
              <a:rPr lang="ru-RU" sz="3600" b="1" dirty="0">
                <a:latin typeface="Futura PT Demi" panose="020B0702020204020303"/>
                <a:cs typeface="Times New Roman" panose="02020603050405020304" pitchFamily="18" charset="0"/>
              </a:rPr>
              <a:t>«</a:t>
            </a:r>
            <a:r>
              <a:rPr lang="ru-RU" sz="3600" b="1" i="0" dirty="0">
                <a:effectLst/>
                <a:latin typeface="Futura PT Demi" panose="020B0702020204020303"/>
                <a:cs typeface="Times New Roman" panose="02020603050405020304" pitchFamily="18" charset="0"/>
              </a:rPr>
              <a:t>1С:Образование»: </a:t>
            </a:r>
            <a:br>
              <a:rPr lang="ru-RU" sz="3600" b="1" i="0" dirty="0">
                <a:effectLst/>
                <a:latin typeface="Futura PT Demi" panose="020B0702020204020303"/>
                <a:cs typeface="Times New Roman" panose="02020603050405020304" pitchFamily="18" charset="0"/>
              </a:rPr>
            </a:br>
            <a:r>
              <a:rPr lang="ru-RU" sz="3600" b="1" i="0" dirty="0">
                <a:effectLst/>
                <a:latin typeface="Futura PT Demi" panose="020B0702020204020303"/>
                <a:cs typeface="Times New Roman" panose="02020603050405020304" pitchFamily="18" charset="0"/>
              </a:rPr>
              <a:t>мероприятие для новых пользователей</a:t>
            </a:r>
            <a:endParaRPr lang="ru-RU" sz="3600" b="1" i="0" dirty="0">
              <a:effectLst/>
              <a:latin typeface="Futura PT Demi" panose="020B0702020204020303"/>
            </a:endParaRPr>
          </a:p>
        </p:txBody>
      </p:sp>
      <p:sp>
        <p:nvSpPr>
          <p:cNvPr id="6147" name="Прямоугольник 8">
            <a:extLst>
              <a:ext uri="{FF2B5EF4-FFF2-40B4-BE49-F238E27FC236}">
                <a16:creationId xmlns:a16="http://schemas.microsoft.com/office/drawing/2014/main" id="{13AA639E-A127-4344-B580-B7B8B161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59" y="4295646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63D70D3-B9D0-4CC3-AA0C-ECA7BAB8C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59" y="4822804"/>
            <a:ext cx="65524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1C1C1C"/>
                </a:solidFill>
              </a:rPr>
              <a:t>Отдел образовательных программ, фирма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721" y="2209883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85582" y="429092"/>
            <a:ext cx="10667315" cy="1081088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latin typeface="Futura PT Demi" pitchFamily="34" charset="-52"/>
              </a:rPr>
              <a:t>Библиотека «1С:Образование»: </a:t>
            </a:r>
            <a:br>
              <a:rPr lang="ru-RU" altLang="ru-RU" sz="32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altLang="ru-RU" sz="3200" dirty="0">
                <a:solidFill>
                  <a:srgbClr val="C00000"/>
                </a:solidFill>
                <a:latin typeface="Futura PT Demi" pitchFamily="34" charset="-52"/>
              </a:rPr>
              <a:t>более 28 тысяч интерактивных мультимедийных цифровых ресурсов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13768" y="2147754"/>
            <a:ext cx="6386346" cy="381243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</a:pPr>
            <a:r>
              <a:rPr lang="ru-RU" sz="24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Русский язык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Физика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Химия, биология, география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464314" y="5617898"/>
            <a:ext cx="115268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09.06.16), соответствуют требованиям № 273 –ФЗ «Об образовании в РФ», ст. 18.3</a:t>
            </a:r>
            <a:endParaRPr lang="en-US" altLang="ru-RU" dirty="0">
              <a:solidFill>
                <a:srgbClr val="C00000"/>
              </a:solidFill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02" y="356267"/>
            <a:ext cx="10201324" cy="96985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Futura PT Demi" pitchFamily="34" charset="-52"/>
              </a:rPr>
              <a:t>Типы электронных ресурсов в составе учебных пособий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930" y="1876983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600" dirty="0"/>
              <a:t>Интерактивные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1929" y="433057"/>
            <a:ext cx="9823764" cy="938213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Какие учебные материалы можно создавать в системе «1С:Образование»?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BF8C0-D924-406A-AF66-F9EB93EFEBD5}"/>
              </a:ext>
            </a:extLst>
          </p:cNvPr>
          <p:cNvSpPr txBox="1">
            <a:spLocks noChangeArrowheads="1"/>
          </p:cNvSpPr>
          <p:nvPr/>
        </p:nvSpPr>
        <p:spPr>
          <a:xfrm>
            <a:off x="242941" y="1928688"/>
            <a:ext cx="6057376" cy="5074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Иллюстрированные тексты (</a:t>
            </a:r>
            <a:r>
              <a:rPr lang="en-US" altLang="ru-RU" sz="2199" dirty="0">
                <a:latin typeface="Futura PT Demi" panose="020B0604020202020204" charset="-52"/>
              </a:rPr>
              <a:t>html-</a:t>
            </a:r>
            <a:r>
              <a:rPr lang="ru-RU" altLang="ru-RU" sz="2199" dirty="0">
                <a:latin typeface="Futura PT Demi" panose="020B0604020202020204" charset="-52"/>
              </a:rPr>
              <a:t>страницы)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Медиафайлы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Тестовые задания с автоматической проверкой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Творческие задания с ручной проверкой 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200" dirty="0">
                <a:latin typeface="Futura PT Demi" panose="020B0604020202020204" charset="-52"/>
              </a:rPr>
              <a:t>Учебные материалы различного дидактического назначения: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00" dirty="0">
                <a:latin typeface="Futura PT Demi" panose="020B0604020202020204" charset="-52"/>
              </a:rPr>
              <a:t>Обучающие задания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00" dirty="0">
                <a:latin typeface="Futura PT Demi" panose="020B0604020202020204" charset="-52"/>
              </a:rPr>
              <a:t>Тренажеры, в том числе п</a:t>
            </a:r>
            <a:r>
              <a:rPr lang="ru-RU" altLang="ru-RU" sz="1999" dirty="0">
                <a:latin typeface="Futura PT Demi" panose="020B0604020202020204" charset="-52"/>
              </a:rPr>
              <a:t>ошаговые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99" dirty="0">
                <a:latin typeface="Futura PT Demi" panose="020B0604020202020204" charset="-52"/>
              </a:rPr>
              <a:t>Лабораторные и практические работы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99" dirty="0">
                <a:latin typeface="Futura PT Demi" panose="020B0604020202020204" charset="-52"/>
              </a:rPr>
              <a:t>Контрольные тесты</a:t>
            </a:r>
            <a:endParaRPr lang="ru-RU" altLang="ru-RU" sz="2199" dirty="0">
              <a:latin typeface="Futura PT Demi" panose="020B0604020202020204" charset="-52"/>
            </a:endParaRP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Структурированные учебные курсы</a:t>
            </a:r>
          </a:p>
          <a:p>
            <a:pPr>
              <a:lnSpc>
                <a:spcPct val="80000"/>
              </a:lnSpc>
            </a:pPr>
            <a:endParaRPr lang="ru-RU" altLang="ru-RU" sz="2199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>
                <a:solidFill>
                  <a:schemeClr val="tx2"/>
                </a:solidFill>
              </a:rPr>
              <a:t>	</a:t>
            </a:r>
            <a:endParaRPr lang="ru-RU" altLang="ru-RU" sz="2199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/>
              <a:t>	</a:t>
            </a:r>
            <a:endParaRPr lang="ru-RU" altLang="ru-RU" sz="2199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312917-878D-8A2A-EDD7-D67EB7A29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652" y="1928688"/>
            <a:ext cx="5589407" cy="43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A3BF8-946D-1E14-24E7-F07935C5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880" y="324643"/>
            <a:ext cx="9786257" cy="93821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  <a:latin typeface="Futura PT Demi" pitchFamily="34" charset="-52"/>
              </a:rPr>
              <a:t>Как загрузить собственный учебные материалы?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E3A1F8-CAB2-801F-60D9-265F1A0A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308" y="1847413"/>
            <a:ext cx="10851383" cy="4508937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ru-RU" dirty="0"/>
              <a:t>В разделе «Портфель» – «Мои ресурсы»:</a:t>
            </a:r>
          </a:p>
          <a:p>
            <a:pPr lvl="1">
              <a:buClr>
                <a:srgbClr val="C00000"/>
              </a:buClr>
            </a:pPr>
            <a:r>
              <a:rPr lang="ru-RU" dirty="0"/>
              <a:t>Создать иллюстрированный текстовый документ с помощью встроенного редактора</a:t>
            </a:r>
          </a:p>
          <a:p>
            <a:pPr lvl="1">
              <a:buClr>
                <a:srgbClr val="C00000"/>
              </a:buClr>
            </a:pPr>
            <a:r>
              <a:rPr lang="ru-RU" dirty="0"/>
              <a:t>Загрузить материал в виде файла (объем – не более 5 Мб)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D7C5C9-E8FC-89BB-E366-330B4CC6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7B328-3D94-EE0A-361F-3E335E287A0B}"/>
              </a:ext>
            </a:extLst>
          </p:cNvPr>
          <p:cNvSpPr txBox="1"/>
          <p:nvPr/>
        </p:nvSpPr>
        <p:spPr>
          <a:xfrm>
            <a:off x="670308" y="3642422"/>
            <a:ext cx="1107244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Подробнее о загрузке собственных учебных материалов: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На сайте системы «1С:Образование» </a:t>
            </a:r>
            <a:r>
              <a:rPr lang="en-US" sz="2400" dirty="0">
                <a:hlinkClick r:id="rId2"/>
              </a:rPr>
              <a:t>https://obrazovanie.1c.ru/education/development/</a:t>
            </a:r>
            <a:r>
              <a:rPr lang="ru-RU" sz="2400" dirty="0"/>
              <a:t>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В видеозаписях вебинаров: </a:t>
            </a:r>
            <a:br>
              <a:rPr lang="ru-RU" sz="2400" dirty="0"/>
            </a:br>
            <a:r>
              <a:rPr lang="en-US" sz="2400" dirty="0">
                <a:hlinkClick r:id="rId3"/>
              </a:rPr>
              <a:t>https://obrazovanie.1c.ru/events/2023-09-21/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en-US" sz="2400" dirty="0">
                <a:hlinkClick r:id="rId4"/>
              </a:rPr>
              <a:t>https://obrazovanie.1c.ru/events/2023-09-26/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097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60F1C-11AB-4EED-B8BF-DB331E7BE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66" y="1238546"/>
            <a:ext cx="8007186" cy="3941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8B2486-F462-43CA-AF44-65A6DC06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959" y="2124663"/>
            <a:ext cx="4661758" cy="3494791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038F0DD-C854-4EBC-9345-100798FE8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06949" y="2777270"/>
            <a:ext cx="4349685" cy="3728301"/>
          </a:xfrm>
        </p:spPr>
      </p:pic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5838" y="152400"/>
            <a:ext cx="9687962" cy="938213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Конструктор тестов</a:t>
            </a:r>
          </a:p>
        </p:txBody>
      </p:sp>
    </p:spTree>
    <p:extLst>
      <p:ext uri="{BB962C8B-B14F-4D97-AF65-F5344CB8AC3E}">
        <p14:creationId xmlns:p14="http://schemas.microsoft.com/office/powerpoint/2010/main" val="2279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7300" y="152400"/>
            <a:ext cx="9836499" cy="938213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Типы тестовых вопросов</a:t>
            </a:r>
          </a:p>
        </p:txBody>
      </p:sp>
      <p:pic>
        <p:nvPicPr>
          <p:cNvPr id="1026" name="Picture 6215">
            <a:extLst>
              <a:ext uri="{FF2B5EF4-FFF2-40B4-BE49-F238E27FC236}">
                <a16:creationId xmlns:a16="http://schemas.microsoft.com/office/drawing/2014/main" id="{EE16390C-0EF9-483A-B92C-C8EC6D43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58" y="1396230"/>
            <a:ext cx="3022592" cy="341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252">
            <a:extLst>
              <a:ext uri="{FF2B5EF4-FFF2-40B4-BE49-F238E27FC236}">
                <a16:creationId xmlns:a16="http://schemas.microsoft.com/office/drawing/2014/main" id="{14ED498A-AFDC-4952-B81C-4BEE5B29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310" y="3552083"/>
            <a:ext cx="2784480" cy="30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9077">
            <a:extLst>
              <a:ext uri="{FF2B5EF4-FFF2-40B4-BE49-F238E27FC236}">
                <a16:creationId xmlns:a16="http://schemas.microsoft.com/office/drawing/2014/main" id="{423F5DD7-B51E-4F98-A6F5-4BE1AFF1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88" y="3785597"/>
            <a:ext cx="3125286" cy="30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51">
            <a:extLst>
              <a:ext uri="{FF2B5EF4-FFF2-40B4-BE49-F238E27FC236}">
                <a16:creationId xmlns:a16="http://schemas.microsoft.com/office/drawing/2014/main" id="{4BBA8312-A469-4FD8-BBB7-3FC9F6F3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993" y="1018404"/>
            <a:ext cx="3022592" cy="28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4">
            <a:extLst>
              <a:ext uri="{FF2B5EF4-FFF2-40B4-BE49-F238E27FC236}">
                <a16:creationId xmlns:a16="http://schemas.microsoft.com/office/drawing/2014/main" id="{773320F9-9548-452C-B34E-85A828B5498C}"/>
              </a:ext>
            </a:extLst>
          </p:cNvPr>
          <p:cNvSpPr txBox="1">
            <a:spLocks/>
          </p:cNvSpPr>
          <p:nvPr/>
        </p:nvSpPr>
        <p:spPr bwMode="auto">
          <a:xfrm>
            <a:off x="211756" y="1597607"/>
            <a:ext cx="6088503" cy="569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Выбор одного или нескольких правильных ответов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Выбор из выпадающего списка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Ввод текста ответа </a:t>
            </a:r>
            <a:r>
              <a:rPr lang="en-US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или формулы с клавиатуры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Установление правильного порядка или соответствия между элементами ответа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Сортировка элементов ответа </a:t>
            </a:r>
            <a:b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на группы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Размещение элементов ответ </a:t>
            </a:r>
            <a:b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на изображении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Выбор области на изображении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Творческое задание с загрузкой файла и ответом в свободной форме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ru-RU" sz="1900" b="0" kern="0" dirty="0"/>
          </a:p>
          <a:p>
            <a:pPr>
              <a:lnSpc>
                <a:spcPct val="100000"/>
              </a:lnSpc>
              <a:defRPr/>
            </a:pPr>
            <a:endParaRPr lang="ru-RU" b="0" kern="0" dirty="0"/>
          </a:p>
        </p:txBody>
      </p:sp>
    </p:spTree>
    <p:extLst>
      <p:ext uri="{BB962C8B-B14F-4D97-AF65-F5344CB8AC3E}">
        <p14:creationId xmlns:p14="http://schemas.microsoft.com/office/powerpoint/2010/main" val="1702341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3864F91-2E22-2928-C521-FB12ABBA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быстро подготовить </a:t>
            </a:r>
            <a:br>
              <a:rPr lang="ru-RU" dirty="0"/>
            </a:br>
            <a:r>
              <a:rPr lang="ru-RU" dirty="0"/>
              <a:t>план-конспект урока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BFC6E36-4532-9791-52AD-A53E2EFE0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FFE073-8AEB-F80E-0038-86A80938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34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/>
          <p:nvPr/>
        </p:nvSpPr>
        <p:spPr bwMode="auto">
          <a:xfrm>
            <a:off x="1597442" y="563408"/>
            <a:ext cx="9721850" cy="36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latin typeface="Futura PT Demi" pitchFamily="34" charset="-52"/>
              </a:rPr>
              <a:t>Конструктор урока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55679" y="1352142"/>
            <a:ext cx="6468871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Создание технологической карты урока любых форм и видов за 10 минут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Подбор образовательных результатов урока в соответствии с Федеральной рабочей программой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Возможность подобрать все необходимые электронные ресурсы, как из библиотеки «1С:Образование», так и авторские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Хранение технологической карты в системе «1С:Образование» с возможностью редактирования и обмена с коллегами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Экспорт результатов в </a:t>
            </a:r>
            <a:r>
              <a:rPr lang="en-US" altLang="ru-RU" dirty="0"/>
              <a:t>PDF </a:t>
            </a:r>
            <a:r>
              <a:rPr lang="ru-RU" altLang="ru-RU" dirty="0"/>
              <a:t>и электронные таблицы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Возможность прикрепить план-конспект к колонке журнальной страницы и использовать на уроке</a:t>
            </a:r>
          </a:p>
        </p:txBody>
      </p:sp>
      <p:pic>
        <p:nvPicPr>
          <p:cNvPr id="1536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36" y="1420627"/>
            <a:ext cx="4946053" cy="261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2DD24F-0FDB-E525-9391-6CF19F7FF5F1}"/>
              </a:ext>
            </a:extLst>
          </p:cNvPr>
          <p:cNvSpPr txBox="1"/>
          <p:nvPr/>
        </p:nvSpPr>
        <p:spPr>
          <a:xfrm>
            <a:off x="6458367" y="4238404"/>
            <a:ext cx="56656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Futura PT Demi" panose="020B0702020204020303" pitchFamily="34" charset="-52"/>
              </a:rPr>
              <a:t>Подробнее о Конструкторе урока: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Demi" panose="020B0702020204020303" pitchFamily="34" charset="-52"/>
              </a:rPr>
              <a:t>На сайте системы «1С:Образование» </a:t>
            </a:r>
            <a:r>
              <a:rPr lang="en-US" sz="2000" dirty="0">
                <a:latin typeface="Futura PT Demi" panose="020B0702020204020303" pitchFamily="34" charset="-52"/>
                <a:hlinkClick r:id="rId3"/>
              </a:rPr>
              <a:t>https://obrazovanie.1c.ru/education/cloud/school/constructor/</a:t>
            </a:r>
            <a:r>
              <a:rPr lang="ru-RU" sz="2000" dirty="0">
                <a:latin typeface="Futura PT Demi" panose="020B0702020204020303" pitchFamily="34" charset="-52"/>
              </a:rPr>
              <a:t> 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Demi" panose="020B0702020204020303" pitchFamily="34" charset="-52"/>
              </a:rPr>
              <a:t>В видеозаписи вебинара </a:t>
            </a:r>
            <a:r>
              <a:rPr lang="en-US" sz="2000" dirty="0">
                <a:latin typeface="Futura PT Demi" panose="020B0702020204020303" pitchFamily="34" charset="-52"/>
                <a:hlinkClick r:id="rId4"/>
              </a:rPr>
              <a:t>https://obrazovanie.1c.ru/events/2024-05-15/</a:t>
            </a:r>
            <a:r>
              <a:rPr lang="ru-RU" sz="2000" dirty="0">
                <a:latin typeface="Futura PT Demi" panose="020B0702020204020303" pitchFamily="34" charset="-52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1F21E44-B05D-C7DD-3BBE-E0EF566F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проводить уроки и назначать задания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F6DE55F-4433-E0C9-FA52-1389C692F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9D6AF0-480B-9736-11F1-6C541DBDB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81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9CB9D34F-72AB-CF3A-B46C-2CF69694E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953"/>
            <a:ext cx="10515600" cy="4824413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ru-RU" dirty="0"/>
              <a:t>Подробнее о проведении занятий:</a:t>
            </a:r>
          </a:p>
          <a:p>
            <a:pPr lvl="1">
              <a:buClr>
                <a:srgbClr val="C00000"/>
              </a:buClr>
            </a:pPr>
            <a:r>
              <a:rPr lang="ru-RU" dirty="0"/>
              <a:t>В видеозаписи вебинара «Как учиться и учить в системе «1С:Образовние» </a:t>
            </a:r>
            <a:r>
              <a:rPr lang="en-US" dirty="0">
                <a:hlinkClick r:id="rId2"/>
              </a:rPr>
              <a:t>https://obrazovanie.1c.ru/events/series2408/</a:t>
            </a:r>
            <a:r>
              <a:rPr lang="ru-RU" dirty="0"/>
              <a:t> </a:t>
            </a:r>
          </a:p>
          <a:p>
            <a:pPr lvl="1">
              <a:buClr>
                <a:srgbClr val="C00000"/>
              </a:buClr>
            </a:pPr>
            <a:r>
              <a:rPr lang="ru-RU" dirty="0"/>
              <a:t>В инструкции для учащихся и родителей </a:t>
            </a:r>
            <a:r>
              <a:rPr lang="en-US" dirty="0">
                <a:hlinkClick r:id="rId3"/>
              </a:rPr>
              <a:t>https://obrazovanie.1c.ru/education/monitoring/guidance/</a:t>
            </a:r>
            <a:r>
              <a:rPr lang="ru-RU" dirty="0"/>
              <a:t>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E6BC39-3621-A46C-3A19-9B403BF7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1726084" y="322343"/>
            <a:ext cx="9424516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Что такое «1С:Образование»?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5318040" y="2011731"/>
            <a:ext cx="6591391" cy="434146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400" dirty="0">
                <a:latin typeface="Futura PT Demi" panose="020B0604020202020204" charset="-52"/>
                <a:cs typeface="Calibri" panose="020F0502020204030204" pitchFamily="34" charset="0"/>
              </a:rPr>
              <a:t>в Каталог совместимости российского ПО АРПП «Отечественный софт» </a:t>
            </a:r>
            <a:r>
              <a:rPr lang="ru-RU" altLang="ru-RU" sz="2400" u="sng" dirty="0">
                <a:solidFill>
                  <a:srgbClr val="0563C1"/>
                </a:solidFill>
                <a:latin typeface="Futura PT Demi" panose="020B0604020202020204" charset="-52"/>
                <a:cs typeface="Calibri" panose="020F0502020204030204" pitchFamily="34" charset="0"/>
                <a:hlinkClick r:id="rId4"/>
              </a:rPr>
              <a:t>https://catalog.arppsoft.ru/product/6194497</a:t>
            </a:r>
            <a:endParaRPr lang="ru-RU" altLang="ru-RU" sz="2400" dirty="0">
              <a:solidFill>
                <a:srgbClr val="222222"/>
              </a:solidFill>
              <a:latin typeface="Futura PT Demi" panose="020B0604020202020204" charset="-52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DB58BD-22D9-49B0-9D76-71B8F8545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20" y="2156684"/>
            <a:ext cx="4735382" cy="3885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AAE43A-F7E0-4E15-1BE7-CB816B6ED0CB}"/>
              </a:ext>
            </a:extLst>
          </p:cNvPr>
          <p:cNvSpPr txBox="1"/>
          <p:nvPr/>
        </p:nvSpPr>
        <p:spPr>
          <a:xfrm>
            <a:off x="1194363" y="980239"/>
            <a:ext cx="4735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Futura PT Demi" panose="020B0604020202020204"/>
                <a:hlinkClick r:id="rId6"/>
              </a:rPr>
              <a:t>https://obrazovanie.1c.ru/</a:t>
            </a:r>
            <a:r>
              <a:rPr lang="ru-RU" sz="2400" dirty="0">
                <a:latin typeface="Futura PT Demi" panose="020B0604020202020204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FB1F313-0F09-4721-912F-0CBE2559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результатов учебного процесса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A39E2E4-A725-8FD7-DD8F-C9D6205AB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A4DEB7-DADF-D1E9-B8B2-76AAEFF0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63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BC8E0-4ADE-2811-75F4-7F76AADD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Futura PT Demi" pitchFamily="34" charset="-52"/>
              </a:rPr>
              <a:t>Как регулярно оценивать предметные результаты обучения на практике?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C915D97-407C-C978-03A7-896EA0CFAF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0207" y="1008993"/>
          <a:ext cx="11813627" cy="571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2F45F5-0679-D54E-EDDC-28192F38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17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834F9-D0EA-43FD-AF88-770E64C3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Futura PT Demi" pitchFamily="34" charset="-52"/>
              </a:rPr>
              <a:t>Журнал системы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01B596-8133-41BC-8496-685F86DF1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26" y="1268650"/>
            <a:ext cx="5005195" cy="486663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ru-RU" sz="2000" dirty="0">
                <a:latin typeface="Futura PT Demi" panose="020B0604020202020204"/>
                <a:cs typeface="Times New Roman" panose="02020603050405020304" pitchFamily="18" charset="0"/>
              </a:rPr>
              <a:t>Количество оценок</a:t>
            </a:r>
          </a:p>
          <a:p>
            <a:pPr>
              <a:buClr>
                <a:srgbClr val="C00000"/>
              </a:buClr>
            </a:pPr>
            <a:r>
              <a:rPr lang="ru-RU" sz="2000" dirty="0">
                <a:latin typeface="Futura PT Demi" panose="020B0604020202020204"/>
                <a:cs typeface="Times New Roman" panose="02020603050405020304" pitchFamily="18" charset="0"/>
              </a:rPr>
              <a:t>Средняя или средневзвешенная оценка по предмету</a:t>
            </a:r>
          </a:p>
          <a:p>
            <a:pPr>
              <a:buClr>
                <a:srgbClr val="C00000"/>
              </a:buClr>
            </a:pPr>
            <a:r>
              <a:rPr lang="ru-RU" sz="2000" dirty="0">
                <a:latin typeface="Futura PT Demi" panose="020B0604020202020204"/>
                <a:cs typeface="Times New Roman" panose="02020603050405020304" pitchFamily="18" charset="0"/>
              </a:rPr>
              <a:t>Текущая успеваемость и качество знаний</a:t>
            </a:r>
          </a:p>
          <a:p>
            <a:pPr>
              <a:buClr>
                <a:srgbClr val="C00000"/>
              </a:buClr>
            </a:pPr>
            <a:r>
              <a:rPr lang="ru-RU" sz="2000" dirty="0">
                <a:latin typeface="Futura PT Demi" panose="020B0604020202020204"/>
                <a:cs typeface="Times New Roman" panose="02020603050405020304" pitchFamily="18" charset="0"/>
              </a:rPr>
              <a:t>Учет видов учебной деятельности при выставлении оценки</a:t>
            </a:r>
          </a:p>
          <a:p>
            <a:pPr>
              <a:buClr>
                <a:srgbClr val="C00000"/>
              </a:buClr>
            </a:pPr>
            <a:r>
              <a:rPr lang="ru-RU" sz="2000" dirty="0">
                <a:latin typeface="Futura PT Demi" panose="020B0604020202020204"/>
                <a:cs typeface="Times New Roman" panose="02020603050405020304" pitchFamily="18" charset="0"/>
              </a:rPr>
              <a:t>Средний балл по видам учебной деятельности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9F8AAE-F612-4184-BA50-792DC5B4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AF07EC-AAB9-4153-ABA8-99D09E48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944" y="1293510"/>
            <a:ext cx="6030056" cy="34116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C82998-616D-451B-B14E-F301D10B0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342" y="2777299"/>
            <a:ext cx="2892473" cy="19520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3EA02E-6A3D-9BA6-7E96-E01516D47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011" y="3612427"/>
            <a:ext cx="4884989" cy="30931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3D4424-58C8-E509-9A28-06B55FEB8966}"/>
              </a:ext>
            </a:extLst>
          </p:cNvPr>
          <p:cNvSpPr txBox="1"/>
          <p:nvPr/>
        </p:nvSpPr>
        <p:spPr>
          <a:xfrm>
            <a:off x="423345" y="4950048"/>
            <a:ext cx="6013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Подробнее о возможностях контроля и анализа результатов </a:t>
            </a:r>
            <a:r>
              <a:rPr lang="en-US" dirty="0">
                <a:latin typeface="Futura demi"/>
                <a:hlinkClick r:id="rId5"/>
              </a:rPr>
              <a:t>https://obrazovanie.1c.ru/education/monitoring/</a:t>
            </a:r>
            <a:r>
              <a:rPr lang="ru-RU" dirty="0">
                <a:latin typeface="Futura PT Demi" panose="020B0604020202020204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26057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66983FFB-A92F-453C-AAEF-6A33A07E0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3332" y="305312"/>
            <a:ext cx="10581634" cy="1476977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Детальный анализ результатов освоение образовательной программы – в системе «1С:Оценка качества образования»</a:t>
            </a:r>
          </a:p>
        </p:txBody>
      </p:sp>
      <p:pic>
        <p:nvPicPr>
          <p:cNvPr id="8195" name="Рисунок 6">
            <a:extLst>
              <a:ext uri="{FF2B5EF4-FFF2-40B4-BE49-F238E27FC236}">
                <a16:creationId xmlns:a16="http://schemas.microsoft.com/office/drawing/2014/main" id="{F5F5B023-544C-4B9D-B030-8E0F6453E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05" y="2421728"/>
            <a:ext cx="4293309" cy="31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8">
            <a:extLst>
              <a:ext uri="{FF2B5EF4-FFF2-40B4-BE49-F238E27FC236}">
                <a16:creationId xmlns:a16="http://schemas.microsoft.com/office/drawing/2014/main" id="{D714630E-256A-4FC4-959F-E6D5AF1F2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889" y="2421728"/>
            <a:ext cx="5309077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399" dirty="0">
                <a:hlinkClick r:id="rId3"/>
              </a:rPr>
              <a:t>https://obrazovanie.1c.ru/oko/</a:t>
            </a:r>
            <a:r>
              <a:rPr lang="ru-RU" altLang="ru-RU" sz="2399" dirty="0"/>
              <a:t> </a:t>
            </a:r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9DD39BE5-1D80-4FAE-8013-37CA5D81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041" y="3207590"/>
            <a:ext cx="2348775" cy="234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E16249-6A97-BAD9-3B7D-D91F5C6F00A6}"/>
              </a:ext>
            </a:extLst>
          </p:cNvPr>
          <p:cNvSpPr txBox="1"/>
          <p:nvPr/>
        </p:nvSpPr>
        <p:spPr>
          <a:xfrm>
            <a:off x="1045029" y="5826079"/>
            <a:ext cx="10581634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В 2025 году системы «1С:Образование» и «1С:Оценка качества образования» предлагаются пользователям на тестовом периоде </a:t>
            </a:r>
            <a:r>
              <a:rPr lang="ru-RU" altLang="ru-RU" b="1" dirty="0">
                <a:solidFill>
                  <a:srgbClr val="C00000"/>
                </a:solidFill>
                <a:latin typeface="Futura PT Demi" panose="020B0604020202020204" charset="-52"/>
              </a:rPr>
              <a:t>вместе</a:t>
            </a:r>
            <a:endParaRPr lang="ru-RU" altLang="ru-RU" b="1" dirty="0">
              <a:latin typeface="Futura PT Demi" panose="020B0604020202020204" charset="-5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0ACDC054-1278-410E-8637-8CEE5A167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9898" y="265561"/>
            <a:ext cx="9549569" cy="986062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Возможности облачной системы </a:t>
            </a:r>
            <a:b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1С:Оценка качества образования</a:t>
            </a:r>
          </a:p>
        </p:txBody>
      </p:sp>
      <p:sp>
        <p:nvSpPr>
          <p:cNvPr id="10243" name="Объект 1">
            <a:extLst>
              <a:ext uri="{FF2B5EF4-FFF2-40B4-BE49-F238E27FC236}">
                <a16:creationId xmlns:a16="http://schemas.microsoft.com/office/drawing/2014/main" id="{54D4BBC7-76DA-49DD-A0C7-435079657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2356" y="1989052"/>
            <a:ext cx="11566130" cy="37374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педагога: </a:t>
            </a:r>
            <a:r>
              <a:rPr lang="ru-RU" altLang="ru-RU" dirty="0">
                <a:latin typeface="Futura PT Demi" panose="020B0604020202020204" charset="-52"/>
              </a:rPr>
              <a:t>своевременный поэлементный анализ освоения каждым учащимся Федеральной образовательной программы по предмету (т.е. ФГОС)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классного руководителя:</a:t>
            </a:r>
            <a:r>
              <a:rPr lang="ru-RU" altLang="ru-RU" dirty="0">
                <a:latin typeface="Futura PT Demi" panose="020B0604020202020204" charset="-52"/>
              </a:rPr>
              <a:t> оперативная информация по освоению ФГОС по всем предметам каждым учеником и классом в целом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родителя: </a:t>
            </a:r>
            <a:r>
              <a:rPr lang="ru-RU" altLang="ru-RU" sz="2800" dirty="0">
                <a:latin typeface="Futura PT Demi" panose="020B0604020202020204" charset="-52"/>
              </a:rPr>
              <a:t>понятный отчет по итогам учебного периода с перечнем «западающих» тем по всем предметам</a:t>
            </a:r>
            <a:endParaRPr lang="ru-RU" altLang="ru-RU" dirty="0">
              <a:latin typeface="Futura PT Demi" panose="020B0604020202020204" charset="-52"/>
            </a:endParaRP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директора /заместителя директора по УВР или качеству образования: </a:t>
            </a:r>
            <a:r>
              <a:rPr lang="ru-RU" altLang="ru-RU" dirty="0">
                <a:latin typeface="Futura PT Demi" panose="020B0604020202020204" charset="-52"/>
              </a:rPr>
              <a:t>анализ ситуации с качеством образования в школе, контроль профессиональной деятельности педагогов, отслеживание динамики показателей качества, прогнозы результатов ВПР, ЕГЭ, ОГЭ</a:t>
            </a:r>
          </a:p>
        </p:txBody>
      </p:sp>
      <p:sp>
        <p:nvSpPr>
          <p:cNvPr id="9220" name=" 2">
            <a:extLst>
              <a:ext uri="{FF2B5EF4-FFF2-40B4-BE49-F238E27FC236}">
                <a16:creationId xmlns:a16="http://schemas.microsoft.com/office/drawing/2014/main" id="{647196AA-1288-4CF8-9CD2-5DD507821481}"/>
              </a:ext>
            </a:extLst>
          </p:cNvPr>
          <p:cNvSpPr>
            <a:spLocks noGrp="1"/>
          </p:cNvSpPr>
          <p:nvPr/>
        </p:nvSpPr>
        <p:spPr bwMode="auto">
          <a:xfrm>
            <a:off x="2153868" y="1826120"/>
            <a:ext cx="7884267" cy="43505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1799">
              <a:latin typeface="Futura PT Book" panose="020B0604020202020204" pitchFamily="34" charset="-5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DD9417ED-BFDC-4BCB-BEFE-CF06BD5F9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8523" y="432725"/>
            <a:ext cx="9215240" cy="493032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Индивидуальный уровень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2FE190FA-29ED-4297-9D66-912B7F709B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247" y="1723747"/>
            <a:ext cx="5376791" cy="391039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ru-RU" altLang="ru-RU" sz="1800" dirty="0">
                <a:latin typeface="Futura PT Demi" panose="020B0604020202020204"/>
              </a:rPr>
              <a:t>Сравнение ожидаемых и реальных результатов освоения образовательной программы по каждой теме</a:t>
            </a:r>
          </a:p>
          <a:p>
            <a:pPr>
              <a:buClr>
                <a:srgbClr val="C00000"/>
              </a:buClr>
            </a:pPr>
            <a:r>
              <a:rPr lang="ru-RU" altLang="ru-RU" sz="1800" dirty="0">
                <a:latin typeface="Futura PT Demi" panose="020B0604020202020204"/>
              </a:rPr>
              <a:t>Уровень освоения планируемых результатов обучения</a:t>
            </a:r>
          </a:p>
          <a:p>
            <a:pPr>
              <a:buClr>
                <a:srgbClr val="C00000"/>
              </a:buClr>
            </a:pPr>
            <a:r>
              <a:rPr lang="ru-RU" altLang="ru-RU" sz="1800" dirty="0">
                <a:latin typeface="Futura PT Demi" panose="020B0604020202020204"/>
              </a:rPr>
              <a:t>Анализ результатов тематической проверочной работы</a:t>
            </a:r>
          </a:p>
          <a:p>
            <a:pPr>
              <a:buClr>
                <a:srgbClr val="C00000"/>
              </a:buClr>
            </a:pPr>
            <a:r>
              <a:rPr lang="ru-RU" altLang="ru-RU" sz="1800" dirty="0">
                <a:latin typeface="Futura PT Demi" panose="020B0604020202020204"/>
              </a:rPr>
              <a:t>Перечень неосвоенных элементов содержания (КЭС)</a:t>
            </a:r>
          </a:p>
          <a:p>
            <a:pPr>
              <a:buClr>
                <a:srgbClr val="C00000"/>
              </a:buClr>
            </a:pPr>
            <a:r>
              <a:rPr lang="ru-RU" altLang="ru-RU" sz="1800" dirty="0">
                <a:latin typeface="Futura PT Demi" panose="020B0604020202020204"/>
              </a:rPr>
              <a:t>Рекомендации для учителя по проведению индивидуальной работы с учащимися</a:t>
            </a:r>
          </a:p>
          <a:p>
            <a:endParaRPr lang="ru-RU" altLang="ru-RU" sz="1800" dirty="0">
              <a:latin typeface="Futura PT Demi" panose="020B0604020202020204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CDCBF286-3E2B-46AD-BD95-40123010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91" y="1400800"/>
            <a:ext cx="6502509" cy="47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926A855E-2357-44FA-BBD3-A4642D0D2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7604" y="363561"/>
            <a:ext cx="9215240" cy="493032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Уровень класса</a:t>
            </a:r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BD435A0C-E631-4A36-B370-70E0775E94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8907" y="1474862"/>
            <a:ext cx="6322649" cy="452654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panose="020B0604020202020204"/>
              </a:rPr>
              <a:t>График проведения и отчет о количестве оценочных процедур в классе </a:t>
            </a:r>
            <a:r>
              <a:rPr lang="ru-RU" altLang="ru-RU" sz="2000" dirty="0">
                <a:solidFill>
                  <a:srgbClr val="C00000"/>
                </a:solidFill>
                <a:latin typeface="Futura PT Demi" panose="020B0604020202020204"/>
              </a:rPr>
              <a:t>(новое!)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panose="020B0604020202020204"/>
              </a:rPr>
              <a:t>Анализ результатов всех тематических проверочных работ по всем предметам учебного плана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panose="020B0604020202020204"/>
              </a:rPr>
              <a:t>Объективность оценивания образовательных результатов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panose="020B0604020202020204"/>
              </a:rPr>
              <a:t>Результативность освоения образовательной программы классом за учебный период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panose="020B0604020202020204"/>
              </a:rPr>
              <a:t>Выявление затруднений в работе педагогов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panose="020B0604020202020204"/>
              </a:rPr>
              <a:t>Отчет классного руководителя для заместителя директора по УВР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panose="020B0604020202020204"/>
              </a:rPr>
              <a:t>Отчеты для родителей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ru-RU" altLang="ru-RU" sz="2000" dirty="0">
              <a:latin typeface="Futura PT Demi" panose="020B0604020202020204"/>
            </a:endParaRPr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C6931D3A-DFD4-4E4D-98D5-E6EDA21E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54" y="518424"/>
            <a:ext cx="5156726" cy="348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91CAD55A-403F-4909-B0D3-13BC28D9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72" y="3717836"/>
            <a:ext cx="5459315" cy="202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11B93881-91B2-4AB1-8384-02C8FF3F1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8910" y="452826"/>
            <a:ext cx="9215240" cy="493032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Уровень школы</a:t>
            </a:r>
          </a:p>
        </p:txBody>
      </p:sp>
      <p:sp>
        <p:nvSpPr>
          <p:cNvPr id="32771" name="Объект 2">
            <a:extLst>
              <a:ext uri="{FF2B5EF4-FFF2-40B4-BE49-F238E27FC236}">
                <a16:creationId xmlns:a16="http://schemas.microsoft.com/office/drawing/2014/main" id="{68E8CF1C-47F0-457E-BD51-D7D5BBAE28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11" y="1381757"/>
            <a:ext cx="6537555" cy="50234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00000"/>
              </a:buClr>
              <a:defRPr/>
            </a:pPr>
            <a:r>
              <a:rPr lang="ru-RU" altLang="ru-RU" sz="1800" dirty="0">
                <a:latin typeface="Futura PT Demi" panose="020B0604020202020204"/>
              </a:rPr>
              <a:t>График проведения и отчет о количестве оценочных процедур в классе </a:t>
            </a:r>
            <a:r>
              <a:rPr lang="ru-RU" altLang="ru-RU" sz="1800" dirty="0">
                <a:solidFill>
                  <a:srgbClr val="C00000"/>
                </a:solidFill>
                <a:latin typeface="Futura PT Demi" panose="020B0604020202020204"/>
              </a:rPr>
              <a:t>(новое!)</a:t>
            </a:r>
            <a:endParaRPr lang="ru-RU" altLang="ru-RU" sz="1800" dirty="0">
              <a:latin typeface="Futura PT Demi" panose="020B0604020202020204"/>
            </a:endParaRPr>
          </a:p>
          <a:p>
            <a:pPr>
              <a:lnSpc>
                <a:spcPct val="110000"/>
              </a:lnSpc>
              <a:buClr>
                <a:srgbClr val="C00000"/>
              </a:buClr>
              <a:defRPr/>
            </a:pPr>
            <a:r>
              <a:rPr lang="ru-RU" altLang="ru-RU" sz="1800" dirty="0">
                <a:latin typeface="Futura PT Demi" panose="020B0604020202020204"/>
              </a:rPr>
              <a:t>Анализ результатов всех тематических проверочных работ по всем предметам учебного плана по ступеням обучения и по школе в целом</a:t>
            </a:r>
          </a:p>
          <a:p>
            <a:pPr>
              <a:lnSpc>
                <a:spcPct val="110000"/>
              </a:lnSpc>
              <a:buClr>
                <a:srgbClr val="C00000"/>
              </a:buClr>
              <a:defRPr/>
            </a:pPr>
            <a:r>
              <a:rPr lang="ru-RU" altLang="ru-RU" sz="1800" dirty="0">
                <a:latin typeface="Futura PT Demi" panose="020B0604020202020204"/>
              </a:rPr>
              <a:t>Объективность оценивания образовательных результатов</a:t>
            </a:r>
          </a:p>
          <a:p>
            <a:pPr>
              <a:lnSpc>
                <a:spcPct val="110000"/>
              </a:lnSpc>
              <a:buClr>
                <a:srgbClr val="C00000"/>
              </a:buClr>
              <a:defRPr/>
            </a:pPr>
            <a:r>
              <a:rPr lang="ru-RU" altLang="ru-RU" sz="1800" dirty="0">
                <a:latin typeface="Futura PT Demi" panose="020B0604020202020204"/>
              </a:rPr>
              <a:t>Результативность освоения образовательной программы всеми классами по всем предметам за учебный период</a:t>
            </a:r>
          </a:p>
          <a:p>
            <a:pPr>
              <a:lnSpc>
                <a:spcPct val="110000"/>
              </a:lnSpc>
              <a:buClr>
                <a:srgbClr val="C00000"/>
              </a:buClr>
              <a:defRPr/>
            </a:pPr>
            <a:r>
              <a:rPr lang="ru-RU" altLang="ru-RU" sz="1800" dirty="0">
                <a:latin typeface="Futura PT Demi" panose="020B0604020202020204"/>
              </a:rPr>
              <a:t>Эффективность профессиональной деятельности педагогов школы</a:t>
            </a:r>
          </a:p>
          <a:p>
            <a:pPr>
              <a:lnSpc>
                <a:spcPct val="110000"/>
              </a:lnSpc>
              <a:buClr>
                <a:srgbClr val="C00000"/>
              </a:buClr>
              <a:defRPr/>
            </a:pPr>
            <a:r>
              <a:rPr lang="ru-RU" altLang="ru-RU" sz="1800" dirty="0">
                <a:latin typeface="Futura PT Demi" panose="020B0604020202020204"/>
              </a:rPr>
              <a:t>Прогнозирование результатов ВПР, ОГЭ и ЕГЭ</a:t>
            </a:r>
          </a:p>
          <a:p>
            <a:pPr>
              <a:lnSpc>
                <a:spcPct val="110000"/>
              </a:lnSpc>
              <a:buClr>
                <a:srgbClr val="C00000"/>
              </a:buClr>
              <a:defRPr/>
            </a:pPr>
            <a:r>
              <a:rPr lang="ru-RU" altLang="ru-RU" sz="1800" dirty="0">
                <a:latin typeface="Futura PT Demi" panose="020B0604020202020204"/>
              </a:rPr>
              <a:t>Прогноз повышения качества образования</a:t>
            </a:r>
          </a:p>
          <a:p>
            <a:pPr>
              <a:lnSpc>
                <a:spcPct val="110000"/>
              </a:lnSpc>
              <a:buClr>
                <a:srgbClr val="C00000"/>
              </a:buClr>
              <a:defRPr/>
            </a:pPr>
            <a:r>
              <a:rPr lang="ru-RU" altLang="ru-RU" sz="1800" dirty="0">
                <a:latin typeface="Futura PT Demi" panose="020B0604020202020204"/>
              </a:rPr>
              <a:t>Мониторинг эффективности управленческих решений</a:t>
            </a:r>
          </a:p>
          <a:p>
            <a:pPr marL="0" indent="0">
              <a:buNone/>
              <a:defRPr/>
            </a:pPr>
            <a:endParaRPr lang="ru-RU" altLang="ru-RU" sz="1800" dirty="0">
              <a:latin typeface="Futura PT Demi" panose="020B0604020202020204"/>
            </a:endParaRP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62247992-2EBC-40E8-98B8-6EF743F1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30" y="550164"/>
            <a:ext cx="3743229" cy="36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10255BC6-2982-42B6-ADA6-88F39F697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26" y="3908277"/>
            <a:ext cx="4174895" cy="191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9C84B-375A-43DA-1B96-81694BC5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41" y="234950"/>
            <a:ext cx="10066746" cy="938213"/>
          </a:xfrm>
        </p:spPr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latin typeface="Futura PT Demi" pitchFamily="34" charset="-52"/>
              </a:rPr>
              <a:t>Из опыта использования «1С:ОКО»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866097-35B6-1830-3351-BAF3DC1CC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512" y="2210637"/>
            <a:ext cx="5391778" cy="48244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Ларина Ольга Валентиновна, заместитель директора по УВР гимназии №7 г. Мурманска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1FF089-61F8-AD18-9626-08A68122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66E7A6-8294-757D-1E7D-8B0F717FD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359" y="2210637"/>
            <a:ext cx="5010777" cy="375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9DC0C-A357-3F54-7833-9F7FA353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96" y="230564"/>
            <a:ext cx="10066746" cy="93821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Futura PT Demi" pitchFamily="34" charset="-52"/>
              </a:rPr>
              <a:t>Новая версия системы уже в облаке!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8E738E-8EFF-4E76-564C-FDE8D9C48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717675"/>
            <a:ext cx="10515600" cy="426059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ru-RU" dirty="0"/>
              <a:t>Возможность атрибутировать проверочные работы по уровню (федеральные, региональные, школьные)</a:t>
            </a:r>
          </a:p>
          <a:p>
            <a:pPr>
              <a:buClr>
                <a:srgbClr val="C00000"/>
              </a:buClr>
            </a:pPr>
            <a:r>
              <a:rPr lang="ru-RU" dirty="0"/>
              <a:t>Обновление справочников КЭС</a:t>
            </a:r>
          </a:p>
          <a:p>
            <a:pPr>
              <a:buClr>
                <a:srgbClr val="C00000"/>
              </a:buClr>
            </a:pPr>
            <a:r>
              <a:rPr lang="ru-RU" dirty="0"/>
              <a:t>Доработка окна выбора КЭС (включая их поиск)</a:t>
            </a:r>
          </a:p>
          <a:p>
            <a:pPr>
              <a:buClr>
                <a:srgbClr val="C00000"/>
              </a:buClr>
            </a:pPr>
            <a:r>
              <a:rPr lang="ru-RU" dirty="0"/>
              <a:t>Новые отчеты:</a:t>
            </a:r>
          </a:p>
          <a:p>
            <a:pPr lvl="1">
              <a:buClr>
                <a:srgbClr val="C00000"/>
              </a:buClr>
            </a:pPr>
            <a:r>
              <a:rPr lang="ru-RU" dirty="0"/>
              <a:t>Количество оценочных процедур по классам</a:t>
            </a:r>
          </a:p>
          <a:p>
            <a:pPr lvl="1">
              <a:buClr>
                <a:srgbClr val="C00000"/>
              </a:buClr>
            </a:pPr>
            <a:r>
              <a:rPr lang="ru-RU" dirty="0"/>
              <a:t>График проведения оценочных процедур по классам</a:t>
            </a:r>
          </a:p>
          <a:p>
            <a:pPr lvl="1">
              <a:buClr>
                <a:srgbClr val="C00000"/>
              </a:buClr>
            </a:pPr>
            <a:r>
              <a:rPr lang="ru-RU" dirty="0"/>
              <a:t>Количество оценочных процедур по преподавателям</a:t>
            </a:r>
          </a:p>
          <a:p>
            <a:pPr lvl="1">
              <a:buClr>
                <a:srgbClr val="C00000"/>
              </a:buClr>
            </a:pPr>
            <a:r>
              <a:rPr lang="ru-RU" dirty="0"/>
              <a:t>График проведения оценочных процедур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B7D4FA-6D2F-0364-42CB-5D44EC53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7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2416" y="121933"/>
            <a:ext cx="10012971" cy="1325563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Основные возможности для обучения в цифровой образовательной среде</a:t>
            </a:r>
            <a:endParaRPr lang="ru-RU" sz="360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10605" y="941861"/>
            <a:ext cx="5157787" cy="823912"/>
          </a:xfrm>
        </p:spPr>
        <p:txBody>
          <a:bodyPr/>
          <a:lstStyle/>
          <a:p>
            <a:r>
              <a:rPr lang="ru-RU" dirty="0"/>
              <a:t>Для школы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5322" y="2217571"/>
            <a:ext cx="5364000" cy="136653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Инструменты для подготовки цифровых материалов к уроку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762378" y="923017"/>
            <a:ext cx="5183188" cy="823912"/>
          </a:xfrm>
        </p:spPr>
        <p:txBody>
          <a:bodyPr/>
          <a:lstStyle/>
          <a:p>
            <a:r>
              <a:rPr lang="ru-RU" dirty="0"/>
              <a:t>Для колледжа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459177" y="2191114"/>
            <a:ext cx="5364000" cy="136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Цифровая библиотека по общеобразовательным дисциплинам 10-11 класс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Курсы по программам и технологиям 1С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Инструменты для создания учебных курсов по </a:t>
            </a:r>
            <a:r>
              <a:rPr lang="ru-RU" dirty="0" err="1"/>
              <a:t>профдисциплинам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21" y="3643020"/>
            <a:ext cx="11376000" cy="14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Детальное информирование педагога о процессе выполнения задания</a:t>
            </a:r>
          </a:p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5322" y="5859350"/>
            <a:ext cx="11376000" cy="757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322" y="5144923"/>
            <a:ext cx="536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Оценка уровня достижения планируемых результатов обучения в соответствии с ФГОС 2022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38644" y="5144922"/>
            <a:ext cx="5364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Отчеты о действиях педагогов и студентов в системе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5322" y="1746929"/>
            <a:ext cx="11376000" cy="402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2645445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E09A888E-3DCC-6120-E3A7-2B31F2BAF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8463" y="568325"/>
            <a:ext cx="10007600" cy="1081088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Совместное использование систем </a:t>
            </a:r>
            <a:b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«1С:Образование» и </a:t>
            </a:r>
            <a:b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«1С:Оценка качества образования»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822A99-B43B-0422-E9F3-40BC51A16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2997200"/>
            <a:ext cx="6408737" cy="4000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kern="0" dirty="0"/>
              <a:t>Бесшовная интеграция: все необходимые данные для построения отчетов передаются в систему оценки качества автоматически</a:t>
            </a:r>
          </a:p>
          <a:p>
            <a:pPr>
              <a:defRPr/>
            </a:pPr>
            <a:r>
              <a:rPr lang="ru-RU" altLang="ru-RU" kern="0" dirty="0"/>
              <a:t>Нет необходимости ничего вносить руками</a:t>
            </a:r>
          </a:p>
          <a:p>
            <a:pPr>
              <a:defRPr/>
            </a:pPr>
            <a:r>
              <a:rPr lang="ru-RU" altLang="ru-RU" kern="0" dirty="0"/>
              <a:t>Можно проводить автоматизированные тестирования школьников по каждой теме учебного курса </a:t>
            </a:r>
            <a:br>
              <a:rPr lang="ru-RU" altLang="ru-RU" kern="0" dirty="0"/>
            </a:br>
            <a:r>
              <a:rPr lang="ru-RU" altLang="ru-RU" kern="0" dirty="0"/>
              <a:t>подробнее – в видеоматериалах на сайте </a:t>
            </a:r>
            <a:r>
              <a:rPr lang="en-US" altLang="ru-RU" kern="0" dirty="0">
                <a:hlinkClick r:id="rId2"/>
              </a:rPr>
              <a:t>https://obrazovanie.1c.ru/oko/how-to-start-1/</a:t>
            </a:r>
            <a:br>
              <a:rPr lang="ru-RU" altLang="ru-RU" kern="0" dirty="0"/>
            </a:br>
            <a:r>
              <a:rPr lang="en-US" altLang="ru-RU" kern="0" dirty="0">
                <a:hlinkClick r:id="rId3"/>
              </a:rPr>
              <a:t>https://obrazovanie.1c.ru/events/2021/11-23/</a:t>
            </a:r>
            <a:r>
              <a:rPr lang="ru-RU" altLang="ru-RU" kern="0" dirty="0"/>
              <a:t>  </a:t>
            </a:r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pic>
        <p:nvPicPr>
          <p:cNvPr id="12292" name="Рисунок 2">
            <a:extLst>
              <a:ext uri="{FF2B5EF4-FFF2-40B4-BE49-F238E27FC236}">
                <a16:creationId xmlns:a16="http://schemas.microsoft.com/office/drawing/2014/main" id="{BC311C41-7F6C-D440-93E2-6666EC04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205038"/>
            <a:ext cx="4564062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5">
            <a:extLst>
              <a:ext uri="{FF2B5EF4-FFF2-40B4-BE49-F238E27FC236}">
                <a16:creationId xmlns:a16="http://schemas.microsoft.com/office/drawing/2014/main" id="{E3077808-6B99-E20B-124B-068CAD1B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668713"/>
            <a:ext cx="41544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8C58A5-CBEE-5016-DDAB-84F4216848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70D860E6-A09A-4B08-B80C-2A5EB59690F2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534A067-9BD1-2F54-EBFE-32FF57E39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7" y="2623855"/>
            <a:ext cx="8910192" cy="12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l">
              <a:buNone/>
            </a:pPr>
            <a:r>
              <a:rPr lang="ru-RU" altLang="ru-RU" sz="3600" b="1" dirty="0">
                <a:latin typeface="Futura PT Demi" panose="020B0702020204020303"/>
                <a:cs typeface="Times New Roman" panose="02020603050405020304" pitchFamily="18" charset="0"/>
              </a:rPr>
              <a:t>Заключение </a:t>
            </a:r>
            <a:endParaRPr lang="ru-RU" sz="3600" b="1" i="0" dirty="0">
              <a:effectLst/>
              <a:latin typeface="Futura PT Demi" panose="020B0702020204020303"/>
            </a:endParaRPr>
          </a:p>
        </p:txBody>
      </p:sp>
      <p:sp>
        <p:nvSpPr>
          <p:cNvPr id="6" name="Прямоугольник 8">
            <a:extLst>
              <a:ext uri="{FF2B5EF4-FFF2-40B4-BE49-F238E27FC236}">
                <a16:creationId xmlns:a16="http://schemas.microsoft.com/office/drawing/2014/main" id="{347B0A06-C8B9-9985-51BD-B9B44FA96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041" y="4047134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73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2072570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332345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32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6D6D90CD-10BC-409C-948F-6D3C5C832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433" y="1968308"/>
            <a:ext cx="6386129" cy="43484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398" dirty="0">
                <a:latin typeface="Futura PT Demi" panose="020B0604020202020204"/>
              </a:rPr>
              <a:t>Заполните анкету на сайте </a:t>
            </a:r>
            <a:r>
              <a:rPr lang="en-US" sz="2398" dirty="0">
                <a:solidFill>
                  <a:srgbClr val="0D3E65"/>
                </a:solidFill>
                <a:hlinkClick r:id="rId3"/>
              </a:rPr>
              <a:t>https://obrazovanie.1c.ru/oko/register/</a:t>
            </a:r>
            <a:endParaRPr lang="ru-RU" sz="2398" dirty="0">
              <a:solidFill>
                <a:srgbClr val="0D3E65"/>
              </a:solidFill>
              <a:latin typeface="Futura PT Demi" panose="020B0604020202020204"/>
            </a:endParaRPr>
          </a:p>
          <a:p>
            <a:pPr>
              <a:defRPr/>
            </a:pPr>
            <a:r>
              <a:rPr lang="ru-RU" sz="2398" dirty="0">
                <a:latin typeface="Futura PT Demi" panose="020B0604020202020204"/>
              </a:rPr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2398" dirty="0">
                <a:latin typeface="Futura PT Demi" panose="020B0604020202020204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  <a:defRPr/>
            </a:pPr>
            <a:r>
              <a:rPr lang="ru-RU" sz="2398" dirty="0">
                <a:solidFill>
                  <a:srgbClr val="C00000"/>
                </a:solidFill>
                <a:latin typeface="Futura PT Demi" panose="020B0604020202020204"/>
              </a:rPr>
              <a:t>Можно начинать пользоваться!</a:t>
            </a:r>
          </a:p>
          <a:p>
            <a:pPr marL="0" indent="0" algn="ctr">
              <a:buNone/>
              <a:defRPr/>
            </a:pPr>
            <a:r>
              <a:rPr lang="ru-RU" sz="2398" dirty="0">
                <a:solidFill>
                  <a:srgbClr val="C00000"/>
                </a:solidFill>
                <a:latin typeface="Futura PT Demi" panose="020B0604020202020204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5402961-4557-4A00-8F3D-99880F3B0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7937" y="253278"/>
            <a:ext cx="9189846" cy="983947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Как подключиться к системе «1С:Оценка качества образования»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977F612-5BD4-4A80-9590-216F7883B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783" y="6318417"/>
            <a:ext cx="1022035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5F130C4-9DB7-477A-87F8-C7356AF64DB0}" type="slidenum">
              <a:rPr lang="ru-RU" altLang="ru-RU" sz="1333" b="1">
                <a:solidFill>
                  <a:srgbClr val="0D3E65"/>
                </a:solidFill>
              </a:rPr>
              <a:pPr algn="r"/>
              <a:t>33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4341" name="Рисунок 2">
            <a:extLst>
              <a:ext uri="{FF2B5EF4-FFF2-40B4-BE49-F238E27FC236}">
                <a16:creationId xmlns:a16="http://schemas.microsoft.com/office/drawing/2014/main" id="{B0E50430-C384-4768-9F1F-4756F765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41" y="1879020"/>
            <a:ext cx="3176137" cy="30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>
            <a:extLst>
              <a:ext uri="{FF2B5EF4-FFF2-40B4-BE49-F238E27FC236}">
                <a16:creationId xmlns:a16="http://schemas.microsoft.com/office/drawing/2014/main" id="{E1AD8FDE-1355-43B5-9AEA-EE74FCF95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82" y="3694560"/>
            <a:ext cx="2145638" cy="214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15" y="1758084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9416" y="419602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Как получить сертификат участника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34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730533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758084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 dirty="0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 dirty="0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 dirty="0">
                <a:solidFill>
                  <a:srgbClr val="000000"/>
                </a:solidFill>
              </a:rPr>
              <a:t> в сообществе во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dirty="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 dirty="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6788346" y="5729983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4968" y="573161"/>
            <a:ext cx="8989483" cy="1308581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Futura demi"/>
              </a:rPr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246867"/>
            <a:ext cx="10515600" cy="410948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425B93"/>
                </a:solidFill>
              </a:rPr>
              <a:t>8(800) 302-99-10</a:t>
            </a:r>
          </a:p>
          <a:p>
            <a:endParaRPr lang="ru-RU" dirty="0">
              <a:solidFill>
                <a:srgbClr val="425B93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Наши соцсети: </a:t>
            </a:r>
          </a:p>
          <a:p>
            <a:r>
              <a:rPr lang="ru-RU" dirty="0">
                <a:solidFill>
                  <a:schemeClr val="tx1"/>
                </a:solidFill>
              </a:rPr>
              <a:t>ВК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https://vk.com/obrazovanie1c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Rutube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https://rutube.ru/channel/26121825/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Телеграм</a:t>
            </a: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https://t.me/Edu_discussion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A72485-32C9-4D9A-8E4B-3F4BA541E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2" y="3351254"/>
            <a:ext cx="1409701" cy="1409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A90D4-E59B-225F-D061-D3EC44147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0910" y="4301608"/>
            <a:ext cx="1409700" cy="1409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532F56-8E64-CED7-4859-131247A2CA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0" y="5194647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4E1331E-233B-FFF9-01EF-7F967302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312" y="242835"/>
            <a:ext cx="10066746" cy="938213"/>
          </a:xfrm>
        </p:spPr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latin typeface="Futura PT Demi" pitchFamily="34" charset="-52"/>
              </a:rPr>
              <a:t>Сегодня обсудим: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451D458-7461-BCAF-74E8-E5EC21BC6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974" y="2176516"/>
            <a:ext cx="10515600" cy="3892690"/>
          </a:xfrm>
        </p:spPr>
        <p:txBody>
          <a:bodyPr/>
          <a:lstStyle/>
          <a:p>
            <a:pPr>
              <a:spcAft>
                <a:spcPts val="800"/>
              </a:spcAft>
              <a:buClr>
                <a:srgbClr val="C00000"/>
              </a:buClr>
            </a:pPr>
            <a:r>
              <a:rPr lang="ru-RU" sz="2400" dirty="0"/>
              <a:t>как быстро подготовить базу «1С:Образование» к работе;</a:t>
            </a:r>
          </a:p>
          <a:p>
            <a:pPr>
              <a:spcAft>
                <a:spcPts val="800"/>
              </a:spcAft>
              <a:buClr>
                <a:srgbClr val="C00000"/>
              </a:buClr>
            </a:pPr>
            <a:r>
              <a:rPr lang="ru-RU" sz="2400" dirty="0"/>
              <a:t>как загрузить в систему собственные учебные материалы;</a:t>
            </a:r>
          </a:p>
          <a:p>
            <a:pPr>
              <a:spcAft>
                <a:spcPts val="800"/>
              </a:spcAft>
              <a:buClr>
                <a:srgbClr val="C00000"/>
              </a:buClr>
            </a:pPr>
            <a:r>
              <a:rPr lang="ru-RU" sz="2400" dirty="0"/>
              <a:t>как быстро подготовиться к уроку с помощью Конструктора урока;</a:t>
            </a:r>
          </a:p>
          <a:p>
            <a:pPr>
              <a:spcAft>
                <a:spcPts val="800"/>
              </a:spcAft>
              <a:buClr>
                <a:srgbClr val="C00000"/>
              </a:buClr>
            </a:pPr>
            <a:r>
              <a:rPr lang="ru-RU" sz="2400" dirty="0"/>
              <a:t>как назначать задания учащимся и отслеживать их выполнение;</a:t>
            </a:r>
          </a:p>
          <a:p>
            <a:pPr>
              <a:buClr>
                <a:srgbClr val="C00000"/>
              </a:buClr>
            </a:pPr>
            <a:r>
              <a:rPr lang="ru-RU" sz="2400" dirty="0"/>
              <a:t>как анализировать планируемые предметные результаты освоениями учащимися образовательной программы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C198A4-4BC8-2951-E4A0-87842F8B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6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B573602-02CE-E5A8-CA10-26B4A057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«Быстрый старт» за 5 шагов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9C73BED6-800C-8180-243D-3ED2B70B4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563917-6EEC-FE9E-1AF1-2DF664F0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FBE37548-2F96-6B91-4477-598602DC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2480" y="368910"/>
            <a:ext cx="9218612" cy="938213"/>
          </a:xfrm>
        </p:spPr>
        <p:txBody>
          <a:bodyPr/>
          <a:lstStyle/>
          <a:p>
            <a:r>
              <a:rPr lang="ru-RU" altLang="ru-RU" sz="3600" dirty="0">
                <a:solidFill>
                  <a:srgbClr val="C00000"/>
                </a:solidFill>
                <a:latin typeface="Futura PT Demi" pitchFamily="34" charset="-52"/>
              </a:rPr>
              <a:t>Первый вход в систему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80FDE788-230C-0DD2-37C2-BCD0306811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963" y="2205038"/>
            <a:ext cx="6337142" cy="3341687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800"/>
              </a:spcAft>
              <a:buClr>
                <a:srgbClr val="C00000"/>
              </a:buClr>
            </a:pPr>
            <a:r>
              <a:rPr lang="ru-RU" altLang="ru-RU" sz="2600" dirty="0"/>
              <a:t>Адрес сервиса: </a:t>
            </a:r>
          </a:p>
          <a:p>
            <a:pPr lvl="1"/>
            <a:r>
              <a:rPr lang="en-US" altLang="ru-RU" dirty="0">
                <a:latin typeface="Futura PT Demi" pitchFamily="34" charset="-52"/>
                <a:hlinkClick r:id="rId2"/>
              </a:rPr>
              <a:t>https://online-obr-e5cloud-02-gpt-msk.1c.ru/</a:t>
            </a:r>
            <a:r>
              <a:rPr lang="ru-RU" altLang="ru-RU" dirty="0">
                <a:latin typeface="Futura PT Demi" pitchFamily="34" charset="-52"/>
              </a:rPr>
              <a:t> </a:t>
            </a:r>
          </a:p>
          <a:p>
            <a:pPr>
              <a:lnSpc>
                <a:spcPct val="100000"/>
              </a:lnSpc>
              <a:spcAft>
                <a:spcPts val="800"/>
              </a:spcAft>
              <a:buClr>
                <a:srgbClr val="C00000"/>
              </a:buClr>
            </a:pPr>
            <a:r>
              <a:rPr lang="ru-RU" altLang="ru-RU" sz="2600" dirty="0"/>
              <a:t>Название вашей базы данных: </a:t>
            </a:r>
            <a:br>
              <a:rPr lang="ru-RU" altLang="ru-RU" sz="2600" dirty="0"/>
            </a:br>
            <a:r>
              <a:rPr lang="ru-RU" altLang="ru-RU" sz="2600" dirty="0"/>
              <a:t>Город – название ОО</a:t>
            </a:r>
          </a:p>
          <a:p>
            <a:pPr>
              <a:lnSpc>
                <a:spcPct val="100000"/>
              </a:lnSpc>
              <a:spcAft>
                <a:spcPts val="800"/>
              </a:spcAft>
              <a:buClr>
                <a:srgbClr val="C00000"/>
              </a:buClr>
            </a:pPr>
            <a:r>
              <a:rPr lang="ru-RU" altLang="ru-RU" sz="2600" dirty="0"/>
              <a:t>Прямая ссылка на базу данных и пароль Администратора школы выслан вам в письме с информацией об открытии доступа</a:t>
            </a:r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65DEB4EB-5639-0E25-6226-3DFFF81E946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3743E74-E084-47CF-9F26-A6B4C80A4384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4341" name="Рисунок 4">
            <a:extLst>
              <a:ext uri="{FF2B5EF4-FFF2-40B4-BE49-F238E27FC236}">
                <a16:creationId xmlns:a16="http://schemas.microsoft.com/office/drawing/2014/main" id="{31C142FA-2EB4-2308-CE43-87C7420B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2201863"/>
            <a:ext cx="53435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C83087F7-E36D-6161-D474-029EC56EB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4113" y="234950"/>
            <a:ext cx="8929687" cy="938213"/>
          </a:xfrm>
        </p:spPr>
        <p:txBody>
          <a:bodyPr/>
          <a:lstStyle/>
          <a:p>
            <a:r>
              <a:rPr lang="ru-RU" altLang="ru-RU" sz="3600">
                <a:solidFill>
                  <a:srgbClr val="C00000"/>
                </a:solidFill>
                <a:latin typeface="Futura PT Demi" pitchFamily="34" charset="-52"/>
              </a:rPr>
              <a:t>Быстрый старт за 5 шагов </a:t>
            </a: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26903BC2-C905-3D42-79EF-9672CC9109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750" y="1798638"/>
            <a:ext cx="5257800" cy="48244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Futura PT Demi" pitchFamily="34" charset="-52"/>
              </a:rPr>
              <a:t>Шаг 1.</a:t>
            </a:r>
            <a:r>
              <a:rPr lang="ru-RU" altLang="ru-RU" sz="2400">
                <a:latin typeface="Futura PT Demi" pitchFamily="34" charset="-52"/>
              </a:rPr>
              <a:t> Загрузка списков пользователей</a:t>
            </a:r>
          </a:p>
          <a:p>
            <a:pPr marL="0" indent="0"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Futura PT Demi" pitchFamily="34" charset="-52"/>
              </a:rPr>
              <a:t>Шаг 2.</a:t>
            </a:r>
            <a:r>
              <a:rPr lang="ru-RU" altLang="ru-RU" sz="2400">
                <a:latin typeface="Futura PT Demi" pitchFamily="34" charset="-52"/>
              </a:rPr>
              <a:t> Создание учебных периодов</a:t>
            </a:r>
          </a:p>
          <a:p>
            <a:pPr marL="0" indent="0"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Futura PT Demi" pitchFamily="34" charset="-52"/>
              </a:rPr>
              <a:t>Шаг 3.</a:t>
            </a:r>
            <a:r>
              <a:rPr lang="ru-RU" altLang="ru-RU" sz="2400">
                <a:solidFill>
                  <a:srgbClr val="FF0000"/>
                </a:solidFill>
                <a:latin typeface="Futura PT Demi" pitchFamily="34" charset="-52"/>
              </a:rPr>
              <a:t> </a:t>
            </a:r>
            <a:r>
              <a:rPr lang="ru-RU" altLang="ru-RU" sz="2400">
                <a:latin typeface="Futura PT Demi" pitchFamily="34" charset="-52"/>
              </a:rPr>
              <a:t>Создание списка учебных предметов</a:t>
            </a:r>
          </a:p>
          <a:p>
            <a:pPr marL="0" indent="0"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Futura PT Demi" pitchFamily="34" charset="-52"/>
              </a:rPr>
              <a:t>Шаг 4.</a:t>
            </a:r>
            <a:r>
              <a:rPr lang="ru-RU" altLang="ru-RU" sz="2400">
                <a:solidFill>
                  <a:srgbClr val="FF0000"/>
                </a:solidFill>
                <a:latin typeface="Futura PT Demi" pitchFamily="34" charset="-52"/>
              </a:rPr>
              <a:t> </a:t>
            </a:r>
            <a:r>
              <a:rPr lang="ru-RU" altLang="ru-RU" sz="2400">
                <a:latin typeface="Futura PT Demi" pitchFamily="34" charset="-52"/>
              </a:rPr>
              <a:t>Создание журнальных страниц</a:t>
            </a:r>
          </a:p>
          <a:p>
            <a:pPr marL="0" indent="0">
              <a:buFontTx/>
              <a:buNone/>
            </a:pPr>
            <a:r>
              <a:rPr lang="ru-RU" altLang="ru-RU" sz="2400">
                <a:solidFill>
                  <a:srgbClr val="C00000"/>
                </a:solidFill>
                <a:latin typeface="Futura PT Demi" pitchFamily="34" charset="-52"/>
              </a:rPr>
              <a:t>Шаг 5.</a:t>
            </a:r>
            <a:r>
              <a:rPr lang="ru-RU" altLang="ru-RU" sz="2400">
                <a:latin typeface="Futura PT Demi" pitchFamily="34" charset="-52"/>
              </a:rPr>
              <a:t> Создание колонок журнальных страниц</a:t>
            </a:r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8E092FA4-9B4B-D021-3340-6FEFB5EE409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8FD1DA5-ECCF-4C11-B56C-508569E3A890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5365" name="Рисунок 4">
            <a:extLst>
              <a:ext uri="{FF2B5EF4-FFF2-40B4-BE49-F238E27FC236}">
                <a16:creationId xmlns:a16="http://schemas.microsoft.com/office/drawing/2014/main" id="{D11FE0F5-D60A-C745-7071-0A0D427E2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039938"/>
            <a:ext cx="65214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Прямоугольник 5">
            <a:extLst>
              <a:ext uri="{FF2B5EF4-FFF2-40B4-BE49-F238E27FC236}">
                <a16:creationId xmlns:a16="http://schemas.microsoft.com/office/drawing/2014/main" id="{89FF72DB-4C0A-1D96-6DF5-E78F17EB3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040" y="5688291"/>
            <a:ext cx="5247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Futura PT Demi" panose="020B0604020202020204" charset="-52"/>
                <a:hlinkClick r:id="rId3"/>
              </a:rPr>
              <a:t>http://obrazovanie.1c.ru/education/quick-start/</a:t>
            </a:r>
            <a:r>
              <a:rPr lang="ru-RU" altLang="ru-RU" dirty="0">
                <a:latin typeface="Futura PT Demi" panose="020B0604020202020204" charset="-52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12B30-6334-3F1D-576F-F8ADA53A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910" y="319811"/>
            <a:ext cx="10066746" cy="93821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Futura PT Demi" pitchFamily="34" charset="-52"/>
              </a:rPr>
              <a:t>Подробнее о быстром старте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67BA7B-C789-9CFC-E132-A7A3A5F34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668" y="1897062"/>
            <a:ext cx="10515600" cy="4824413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ru-RU" altLang="ru-RU" dirty="0">
                <a:latin typeface="Futura PT Demi" pitchFamily="34" charset="-52"/>
              </a:rPr>
              <a:t>На сайте системы «1С:Образование» </a:t>
            </a:r>
            <a:r>
              <a:rPr lang="en-US" altLang="ru-RU" dirty="0">
                <a:latin typeface="Futura PT Demi" pitchFamily="34" charset="-52"/>
                <a:hlinkClick r:id="rId2"/>
              </a:rPr>
              <a:t>https://obrazovanie.1c.ru/education/quick-start/</a:t>
            </a:r>
            <a:r>
              <a:rPr lang="ru-RU" altLang="ru-RU" dirty="0">
                <a:latin typeface="Futura PT Demi" pitchFamily="34" charset="-52"/>
              </a:rPr>
              <a:t> </a:t>
            </a:r>
          </a:p>
          <a:p>
            <a:pPr>
              <a:buClr>
                <a:srgbClr val="C00000"/>
              </a:buClr>
            </a:pPr>
            <a:r>
              <a:rPr lang="ru-RU" altLang="ru-RU" dirty="0">
                <a:latin typeface="Futura PT Demi" pitchFamily="34" charset="-52"/>
              </a:rPr>
              <a:t>В видеозаписи вебинара </a:t>
            </a:r>
            <a:r>
              <a:rPr lang="en-US" altLang="ru-RU" dirty="0">
                <a:latin typeface="Futura PT Demi" pitchFamily="34" charset="-52"/>
                <a:hlinkClick r:id="rId3"/>
              </a:rPr>
              <a:t>https://obrazovanie.1c.ru/events/series2408/</a:t>
            </a:r>
            <a:r>
              <a:rPr lang="ru-RU" altLang="ru-RU" dirty="0">
                <a:latin typeface="Futura PT Demi" pitchFamily="34" charset="-52"/>
              </a:rPr>
              <a:t> </a:t>
            </a:r>
          </a:p>
          <a:p>
            <a:pPr>
              <a:buClr>
                <a:srgbClr val="C00000"/>
              </a:buClr>
            </a:pPr>
            <a:r>
              <a:rPr lang="ru-RU" altLang="ru-RU" dirty="0">
                <a:latin typeface="Futura PT Demi" pitchFamily="34" charset="-52"/>
              </a:rPr>
              <a:t>Книга «Методические рекомендации по использованию в образовательных учреждениях», скачать бесплатно:</a:t>
            </a:r>
            <a:br>
              <a:rPr lang="ru-RU" altLang="ru-RU" dirty="0">
                <a:latin typeface="Futura PT Demi" pitchFamily="34" charset="-52"/>
              </a:rPr>
            </a:br>
            <a:r>
              <a:rPr lang="en-US" altLang="ru-RU" u="sng" dirty="0">
                <a:latin typeface="Futura PT Demi" pitchFamily="34" charset="-52"/>
                <a:hlinkClick r:id="rId4"/>
              </a:rPr>
              <a:t>http://obrazovanie.1c.ru/books/guidelines/</a:t>
            </a:r>
            <a:r>
              <a:rPr lang="ru-RU" altLang="ru-RU" u="sng" dirty="0">
                <a:latin typeface="Futura PT Demi" pitchFamily="34" charset="-52"/>
              </a:rPr>
              <a:t> </a:t>
            </a:r>
            <a:r>
              <a:rPr lang="ru-RU" altLang="ru-RU" dirty="0">
                <a:latin typeface="Futura PT Demi" pitchFamily="34" charset="-52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B8B147-F6AD-4717-4955-A893F999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3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44E146F-D6E5-4D18-EAC3-F36E0F43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загрузить собственные учебные материалы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159952F-EF08-67B4-89B5-3A6A1FCA4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940C46-33C1-8D78-FFED-5A563C76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816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14075</TotalTime>
  <Words>1985</Words>
  <Application>Microsoft Office PowerPoint</Application>
  <PresentationFormat>Широкоэкранный</PresentationFormat>
  <Paragraphs>241</Paragraphs>
  <Slides>35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Futura demi</vt:lpstr>
      <vt:lpstr>Futura PT Book</vt:lpstr>
      <vt:lpstr>Futura PT Demi</vt:lpstr>
      <vt:lpstr>Wingdings</vt:lpstr>
      <vt:lpstr>Тема Office</vt:lpstr>
      <vt:lpstr>Презентация PowerPoint</vt:lpstr>
      <vt:lpstr>Презентация PowerPoint</vt:lpstr>
      <vt:lpstr>Основные возможности для обучения в цифровой образовательной среде</vt:lpstr>
      <vt:lpstr>Сегодня обсудим:</vt:lpstr>
      <vt:lpstr>«Быстрый старт» за 5 шагов</vt:lpstr>
      <vt:lpstr>Первый вход в систему</vt:lpstr>
      <vt:lpstr>Быстрый старт за 5 шагов </vt:lpstr>
      <vt:lpstr>Подробнее о быстром старте</vt:lpstr>
      <vt:lpstr>Как загрузить собственные учебные материалы</vt:lpstr>
      <vt:lpstr>Библиотека «1С:Образование»:  более 28 тысяч интерактивных мультимедийных цифровых ресурсов</vt:lpstr>
      <vt:lpstr>Типы электронных ресурсов в составе учебных пособий</vt:lpstr>
      <vt:lpstr>Какие учебные материалы можно создавать в системе «1С:Образование»?</vt:lpstr>
      <vt:lpstr>Как загрузить собственный учебные материалы?</vt:lpstr>
      <vt:lpstr>Конструктор тестов</vt:lpstr>
      <vt:lpstr>Типы тестовых вопросов</vt:lpstr>
      <vt:lpstr>Как быстро подготовить  план-конспект урока</vt:lpstr>
      <vt:lpstr>Презентация PowerPoint</vt:lpstr>
      <vt:lpstr>Как проводить уроки и назначать задания</vt:lpstr>
      <vt:lpstr>Презентация PowerPoint</vt:lpstr>
      <vt:lpstr>Анализ результатов учебного процесса</vt:lpstr>
      <vt:lpstr>Как регулярно оценивать предметные результаты обучения на практике?</vt:lpstr>
      <vt:lpstr>Журнал системы «1С:Образование»</vt:lpstr>
      <vt:lpstr>Детальный анализ результатов освоение образовательной программы – в системе «1С:Оценка качества образования»</vt:lpstr>
      <vt:lpstr>Возможности облачной системы  1С:Оценка качества образования</vt:lpstr>
      <vt:lpstr>Индивидуальный уровень</vt:lpstr>
      <vt:lpstr>Уровень класса</vt:lpstr>
      <vt:lpstr>Уровень школы</vt:lpstr>
      <vt:lpstr>Из опыта использования «1С:ОКО»</vt:lpstr>
      <vt:lpstr>Новая версия системы уже в облаке!</vt:lpstr>
      <vt:lpstr>Совместное использование систем  «1С:Образование» и  «1С:Оценка качества образования»</vt:lpstr>
      <vt:lpstr>Презентация PowerPoint</vt:lpstr>
      <vt:lpstr>Как подключиться к системе «1С:Образование»</vt:lpstr>
      <vt:lpstr>Как подключиться к системе «1С:Оценка качества образования»</vt:lpstr>
      <vt:lpstr>Как получить сертификат участника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370</cp:revision>
  <dcterms:created xsi:type="dcterms:W3CDTF">2018-08-08T13:50:28Z</dcterms:created>
  <dcterms:modified xsi:type="dcterms:W3CDTF">2025-04-15T07:59:14Z</dcterms:modified>
</cp:coreProperties>
</file>